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5" r:id="rId7"/>
    <p:sldId id="264" r:id="rId8"/>
    <p:sldId id="263" r:id="rId9"/>
    <p:sldId id="262" r:id="rId10"/>
    <p:sldId id="269" r:id="rId11"/>
    <p:sldId id="268" r:id="rId12"/>
    <p:sldId id="271" r:id="rId13"/>
    <p:sldId id="270" r:id="rId14"/>
    <p:sldId id="267" r:id="rId15"/>
    <p:sldId id="266" r:id="rId16"/>
    <p:sldId id="261" r:id="rId17"/>
    <p:sldId id="260" r:id="rId18"/>
    <p:sldId id="275" r:id="rId19"/>
    <p:sldId id="274" r:id="rId20"/>
    <p:sldId id="273" r:id="rId21"/>
    <p:sldId id="272" r:id="rId22"/>
    <p:sldId id="276" r:id="rId23"/>
    <p:sldId id="277" r:id="rId24"/>
    <p:sldId id="278" r:id="rId25"/>
    <p:sldId id="280" r:id="rId26"/>
    <p:sldId id="279" r:id="rId27"/>
    <p:sldId id="281" r:id="rId28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8DBFD1-A477-46D2-A1EC-F3C8584E3625}" type="datetime1">
              <a:rPr lang="ro-RO"/>
              <a:pPr lvl="0"/>
              <a:t>04.03.2019</a:t>
            </a:fld>
            <a:endParaRPr lang="ro-RO"/>
          </a:p>
        </p:txBody>
      </p:sp>
      <p:sp>
        <p:nvSpPr>
          <p:cNvPr id="5" name="Substituent subsol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o-RO"/>
          </a:p>
        </p:txBody>
      </p:sp>
      <p:sp>
        <p:nvSpPr>
          <p:cNvPr id="6" name="Substituent număr diapozitiv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D3AB4E-623D-4B23-A0CD-F8DB41EF0085}" type="slidenum"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34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37BED8-A629-43E8-838E-BFD683279396}" type="datetime1">
              <a:rPr lang="ro-RO"/>
              <a:pPr lvl="0"/>
              <a:t>04.03.2019</a:t>
            </a:fld>
            <a:endParaRPr lang="ro-RO"/>
          </a:p>
        </p:txBody>
      </p:sp>
      <p:sp>
        <p:nvSpPr>
          <p:cNvPr id="5" name="Substituent subsol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o-RO"/>
          </a:p>
        </p:txBody>
      </p:sp>
      <p:sp>
        <p:nvSpPr>
          <p:cNvPr id="6" name="Substituent număr diapozitiv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0FFAF7-4A37-44B7-8E13-DD42DEA4C0A2}" type="slidenum"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201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441D65-A4A1-46D8-BF28-808712B69FDE}" type="datetime1">
              <a:rPr lang="ro-RO"/>
              <a:pPr lvl="0"/>
              <a:t>04.03.2019</a:t>
            </a:fld>
            <a:endParaRPr lang="ro-RO"/>
          </a:p>
        </p:txBody>
      </p:sp>
      <p:sp>
        <p:nvSpPr>
          <p:cNvPr id="5" name="Substituent subsol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o-RO"/>
          </a:p>
        </p:txBody>
      </p:sp>
      <p:sp>
        <p:nvSpPr>
          <p:cNvPr id="6" name="Substituent număr diapozitiv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558F96-9042-4882-9692-4C507351E971}" type="slidenum"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539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67119B-872F-4018-A192-13B6B7A8AE22}" type="datetime1">
              <a:rPr lang="ro-RO"/>
              <a:pPr lvl="0"/>
              <a:t>04.03.2019</a:t>
            </a:fld>
            <a:endParaRPr lang="ro-RO"/>
          </a:p>
        </p:txBody>
      </p:sp>
      <p:sp>
        <p:nvSpPr>
          <p:cNvPr id="5" name="Substituent subsol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o-RO"/>
          </a:p>
        </p:txBody>
      </p:sp>
      <p:sp>
        <p:nvSpPr>
          <p:cNvPr id="6" name="Substituent număr diapozitiv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DD54E3-CBD2-450B-9320-C8B0356C40ED}" type="slidenum"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9870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BF78DA-B89E-42AF-A348-5B799453B44B}" type="datetime1">
              <a:rPr lang="ro-RO"/>
              <a:pPr lvl="0"/>
              <a:t>04.03.2019</a:t>
            </a:fld>
            <a:endParaRPr lang="ro-RO"/>
          </a:p>
        </p:txBody>
      </p:sp>
      <p:sp>
        <p:nvSpPr>
          <p:cNvPr id="5" name="Substituent subsol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o-RO"/>
          </a:p>
        </p:txBody>
      </p:sp>
      <p:sp>
        <p:nvSpPr>
          <p:cNvPr id="6" name="Substituent număr diapozitiv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833573-28C7-4DC4-851A-C7AA39E3E1CF}" type="slidenum"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534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589F0E-F952-4864-848C-D881DAAC34E2}" type="datetime1">
              <a:rPr lang="ro-RO"/>
              <a:pPr lvl="0"/>
              <a:t>04.03.2019</a:t>
            </a:fld>
            <a:endParaRPr lang="ro-RO"/>
          </a:p>
        </p:txBody>
      </p:sp>
      <p:sp>
        <p:nvSpPr>
          <p:cNvPr id="6" name="Substituent subsol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o-RO"/>
          </a:p>
        </p:txBody>
      </p:sp>
      <p:sp>
        <p:nvSpPr>
          <p:cNvPr id="7" name="Substituent număr diapozitiv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66D30A-705A-4324-924D-CFC3994B82D9}" type="slidenum"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78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179EAE-94D4-4CBB-90D7-C129EFB23E61}" type="datetime1">
              <a:rPr lang="ro-RO"/>
              <a:pPr lvl="0"/>
              <a:t>04.03.2019</a:t>
            </a:fld>
            <a:endParaRPr lang="ro-RO"/>
          </a:p>
        </p:txBody>
      </p:sp>
      <p:sp>
        <p:nvSpPr>
          <p:cNvPr id="8" name="Substituent subsol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o-RO"/>
          </a:p>
        </p:txBody>
      </p:sp>
      <p:sp>
        <p:nvSpPr>
          <p:cNvPr id="9" name="Substituent număr diapozitiv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F2A406-7259-4AAD-B339-223C62B2B126}" type="slidenum"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005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981397-D97C-49CE-B45E-FEC5F2106A60}" type="datetime1">
              <a:rPr lang="ro-RO"/>
              <a:pPr lvl="0"/>
              <a:t>04.03.2019</a:t>
            </a:fld>
            <a:endParaRPr lang="ro-RO"/>
          </a:p>
        </p:txBody>
      </p:sp>
      <p:sp>
        <p:nvSpPr>
          <p:cNvPr id="4" name="Substituent subsol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o-RO"/>
          </a:p>
        </p:txBody>
      </p:sp>
      <p:sp>
        <p:nvSpPr>
          <p:cNvPr id="5" name="Substituent număr diapozitiv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90ED7F-2411-47EB-B50D-59BA6BB25898}" type="slidenum"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505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DF99C-A87A-45A2-89A7-45867913BAAF}" type="datetime1">
              <a:rPr lang="ro-RO"/>
              <a:pPr lvl="0"/>
              <a:t>04.03.2019</a:t>
            </a:fld>
            <a:endParaRPr lang="ro-RO"/>
          </a:p>
        </p:txBody>
      </p:sp>
      <p:sp>
        <p:nvSpPr>
          <p:cNvPr id="3" name="Substituent subsol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o-RO"/>
          </a:p>
        </p:txBody>
      </p:sp>
      <p:sp>
        <p:nvSpPr>
          <p:cNvPr id="4" name="Substituent număr diapozitiv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53D6FC-B34A-4BF4-A8E9-E1726BD75C04}" type="slidenum"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146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19BD09-4A78-46DE-ACAB-D15E02469217}" type="datetime1">
              <a:rPr lang="ro-RO"/>
              <a:pPr lvl="0"/>
              <a:t>04.03.2019</a:t>
            </a:fld>
            <a:endParaRPr lang="ro-RO"/>
          </a:p>
        </p:txBody>
      </p:sp>
      <p:sp>
        <p:nvSpPr>
          <p:cNvPr id="6" name="Substituent subsol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o-RO"/>
          </a:p>
        </p:txBody>
      </p:sp>
      <p:sp>
        <p:nvSpPr>
          <p:cNvPr id="7" name="Substituent număr diapozitiv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475A7-2FAC-42A7-B2C5-8C9049EACE0F}" type="slidenum"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67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o-RO"/>
          </a:p>
        </p:txBody>
      </p:sp>
      <p:sp>
        <p:nvSpPr>
          <p:cNvPr id="4" name="Substituent tex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E2199A-BD99-479D-812C-ED2FD7C5EAE6}" type="datetime1">
              <a:rPr lang="ro-RO"/>
              <a:pPr lvl="0"/>
              <a:t>04.03.2019</a:t>
            </a:fld>
            <a:endParaRPr lang="ro-RO"/>
          </a:p>
        </p:txBody>
      </p:sp>
      <p:sp>
        <p:nvSpPr>
          <p:cNvPr id="6" name="Substituent subsol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o-RO"/>
          </a:p>
        </p:txBody>
      </p:sp>
      <p:sp>
        <p:nvSpPr>
          <p:cNvPr id="7" name="Substituent număr diapozitiv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FAB0D5-B70D-4BC6-9B18-6B36B04102CE}" type="slidenum"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9522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o-R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B78D54E-71F3-4D66-B622-355037BA6F43}" type="datetime1">
              <a:rPr lang="ro-RO"/>
              <a:pPr lvl="0"/>
              <a:t>04.03.2019</a:t>
            </a:fld>
            <a:endParaRPr lang="ro-RO"/>
          </a:p>
        </p:txBody>
      </p:sp>
      <p:sp>
        <p:nvSpPr>
          <p:cNvPr id="5" name="Substituent subsol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o-R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o-RO"/>
          </a:p>
        </p:txBody>
      </p:sp>
      <p:sp>
        <p:nvSpPr>
          <p:cNvPr id="6" name="Substituent număr diapozitiv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o-R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E6FC5A1-FD45-4AA1-B1CD-35F3D4E2014C}" type="slidenum"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o-RO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ro-RO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ro-RO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ro-RO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ro-RO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ro-RO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u 2"/>
          <p:cNvSpPr txBox="1">
            <a:spLocks noGrp="1"/>
          </p:cNvSpPr>
          <p:nvPr>
            <p:ph type="subTitle" idx="1"/>
          </p:nvPr>
        </p:nvSpPr>
        <p:spPr>
          <a:xfrm>
            <a:off x="1371600" y="4916756"/>
            <a:ext cx="6400800" cy="1752603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ro-RO" sz="2200" b="1" dirty="0">
                <a:solidFill>
                  <a:srgbClr val="000000"/>
                </a:solidFill>
              </a:rPr>
              <a:t>Prof. dr. </a:t>
            </a:r>
            <a:r>
              <a:rPr lang="ro-RO" sz="2200" b="1" dirty="0" err="1">
                <a:solidFill>
                  <a:srgbClr val="000000"/>
                </a:solidFill>
              </a:rPr>
              <a:t>Genoveva</a:t>
            </a:r>
            <a:r>
              <a:rPr lang="ro-RO" sz="2200" b="1" dirty="0">
                <a:solidFill>
                  <a:srgbClr val="000000"/>
                </a:solidFill>
              </a:rPr>
              <a:t> Aurelia FARCAȘ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ro-RO" sz="2200" b="1" dirty="0">
                <a:solidFill>
                  <a:srgbClr val="000000"/>
                </a:solidFill>
              </a:rPr>
              <a:t>Inspector Școlar General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endParaRPr lang="ro-RO" sz="2200" dirty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ro-RO" sz="2200" dirty="0">
                <a:solidFill>
                  <a:srgbClr val="000000"/>
                </a:solidFill>
              </a:rPr>
              <a:t>ISJ Iași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ro-RO" sz="2200" dirty="0">
                <a:solidFill>
                  <a:srgbClr val="000000"/>
                </a:solidFill>
              </a:rPr>
              <a:t>1 Martie 2019</a:t>
            </a:r>
          </a:p>
        </p:txBody>
      </p:sp>
      <p:sp>
        <p:nvSpPr>
          <p:cNvPr id="3" name="Titlu 1"/>
          <p:cNvSpPr txBox="1">
            <a:spLocks noGrp="1"/>
          </p:cNvSpPr>
          <p:nvPr>
            <p:ph type="ctrTitle"/>
          </p:nvPr>
        </p:nvSpPr>
        <p:spPr>
          <a:xfrm>
            <a:off x="685800" y="332658"/>
            <a:ext cx="7772400" cy="147002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</a:pPr>
            <a:r>
              <a:rPr lang="ro-RO" sz="3200" b="1" dirty="0">
                <a:solidFill>
                  <a:srgbClr val="0070C0"/>
                </a:solidFill>
                <a:cs typeface="Times New Roman"/>
              </a:rPr>
              <a:t>Învățarea în clasă</a:t>
            </a:r>
            <a:r>
              <a:rPr lang="ro-RO" sz="3200" dirty="0">
                <a:solidFill>
                  <a:srgbClr val="0070C0"/>
                </a:solidFill>
                <a:cs typeface="Times New Roman"/>
              </a:rPr>
              <a:t> </a:t>
            </a:r>
            <a:br>
              <a:rPr lang="ro-RO" sz="3200" dirty="0">
                <a:solidFill>
                  <a:srgbClr val="0070C0"/>
                </a:solidFill>
                <a:cs typeface="Times New Roman"/>
              </a:rPr>
            </a:br>
            <a:r>
              <a:rPr lang="ro-RO" sz="3200" dirty="0">
                <a:solidFill>
                  <a:srgbClr val="0070C0"/>
                </a:solidFill>
                <a:cs typeface="Times New Roman"/>
              </a:rPr>
              <a:t>(</a:t>
            </a:r>
            <a:r>
              <a:rPr lang="ro-RO" sz="3200" b="1" dirty="0">
                <a:solidFill>
                  <a:srgbClr val="0070C0"/>
                </a:solidFill>
                <a:cs typeface="Times New Roman"/>
              </a:rPr>
              <a:t>ÎNVĂȚAREA DEPLINĂ/MASTERY LEARNING</a:t>
            </a:r>
            <a:r>
              <a:rPr lang="ro-RO" sz="3200" dirty="0">
                <a:solidFill>
                  <a:srgbClr val="0070C0"/>
                </a:solidFill>
                <a:cs typeface="Times New Roman"/>
              </a:rPr>
              <a:t>), </a:t>
            </a:r>
            <a:r>
              <a:rPr lang="en-US" sz="3200" b="1" dirty="0">
                <a:solidFill>
                  <a:srgbClr val="0070C0"/>
                </a:solidFill>
                <a:cs typeface="Times New Roman"/>
              </a:rPr>
              <a:t/>
            </a:r>
            <a:br>
              <a:rPr lang="en-US" sz="3200" b="1" dirty="0">
                <a:solidFill>
                  <a:srgbClr val="0070C0"/>
                </a:solidFill>
                <a:cs typeface="Times New Roman"/>
              </a:rPr>
            </a:br>
            <a:r>
              <a:rPr lang="ro-RO" sz="3200" b="1" dirty="0">
                <a:solidFill>
                  <a:srgbClr val="0070C0"/>
                </a:solidFill>
                <a:cs typeface="Times New Roman"/>
              </a:rPr>
              <a:t>un model de instruire mereu actual</a:t>
            </a:r>
            <a:endParaRPr lang="ro-RO" sz="3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79163" y="2144770"/>
            <a:ext cx="3737052" cy="2436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457200" y="188640"/>
            <a:ext cx="8229600" cy="4525959"/>
          </a:xfrm>
        </p:spPr>
        <p:txBody>
          <a:bodyPr/>
          <a:lstStyle/>
          <a:p>
            <a:pPr marL="0" lvl="0" indent="0" algn="just">
              <a:lnSpc>
                <a:spcPct val="95000"/>
              </a:lnSpc>
              <a:spcBef>
                <a:spcPts val="500"/>
              </a:spcBef>
              <a:spcAft>
                <a:spcPts val="1000"/>
              </a:spcAft>
              <a:buNone/>
            </a:pPr>
            <a:endParaRPr lang="ro-RO" sz="2200" dirty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600"/>
              </a:spcBef>
              <a:spcAft>
                <a:spcPts val="1440"/>
              </a:spcAft>
              <a:buFont typeface="Wingdings" panose="05000000000000000000" pitchFamily="2" charset="2"/>
              <a:buChar char="§"/>
            </a:pPr>
            <a:r>
              <a:rPr lang="ro-RO" sz="2300" dirty="0">
                <a:latin typeface="+mj-lt"/>
                <a:cs typeface="Times New Roman"/>
              </a:rPr>
              <a:t>În cadrul modelului lui Carroll și Bloom, instruirea se desfășoară pornind de la diagnosticul ritmurilor de învățare </a:t>
            </a:r>
            <a:r>
              <a:rPr lang="ro-RO" sz="2300" b="1" dirty="0">
                <a:latin typeface="+mj-lt"/>
                <a:cs typeface="Times New Roman"/>
              </a:rPr>
              <a:t>(evaluarea predictivă</a:t>
            </a:r>
            <a:r>
              <a:rPr lang="ro-RO" sz="2300" dirty="0">
                <a:latin typeface="+mj-lt"/>
                <a:cs typeface="Times New Roman"/>
              </a:rPr>
              <a:t>), continuă cu </a:t>
            </a:r>
            <a:r>
              <a:rPr lang="ro-RO" sz="2300" b="1" dirty="0">
                <a:latin typeface="+mj-lt"/>
                <a:cs typeface="Times New Roman"/>
              </a:rPr>
              <a:t>învățarea în ritm individual</a:t>
            </a:r>
            <a:r>
              <a:rPr lang="ro-RO" sz="2300" dirty="0">
                <a:latin typeface="+mj-lt"/>
                <a:cs typeface="Times New Roman"/>
              </a:rPr>
              <a:t> și se finalizează cu </a:t>
            </a:r>
            <a:r>
              <a:rPr lang="ro-RO" sz="2300" b="1" dirty="0">
                <a:latin typeface="+mj-lt"/>
                <a:cs typeface="Times New Roman"/>
              </a:rPr>
              <a:t>evaluarea continuă formativă</a:t>
            </a:r>
            <a:r>
              <a:rPr lang="ro-RO" sz="2300" dirty="0" smtClean="0">
                <a:latin typeface="+mj-lt"/>
                <a:cs typeface="Times New Roman"/>
              </a:rPr>
              <a:t>.</a:t>
            </a:r>
          </a:p>
          <a:p>
            <a:pPr lvl="0" algn="just">
              <a:lnSpc>
                <a:spcPct val="86000"/>
              </a:lnSpc>
              <a:spcBef>
                <a:spcPts val="600"/>
              </a:spcBef>
              <a:spcAft>
                <a:spcPts val="1440"/>
              </a:spcAft>
              <a:buFont typeface="Wingdings" panose="05000000000000000000" pitchFamily="2" charset="2"/>
              <a:buChar char="§"/>
            </a:pPr>
            <a:endParaRPr lang="ro-RO" sz="2200" dirty="0" smtClean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600"/>
              </a:spcBef>
              <a:spcAft>
                <a:spcPts val="1440"/>
              </a:spcAft>
              <a:buFont typeface="Wingdings" panose="05000000000000000000" pitchFamily="2" charset="2"/>
              <a:buChar char="§"/>
            </a:pPr>
            <a:endParaRPr lang="ro-RO" sz="2200" dirty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600"/>
              </a:spcBef>
              <a:spcAft>
                <a:spcPts val="1440"/>
              </a:spcAft>
              <a:buFont typeface="Wingdings" panose="05000000000000000000" pitchFamily="2" charset="2"/>
              <a:buChar char="§"/>
            </a:pPr>
            <a:endParaRPr lang="ro-RO" sz="2200" dirty="0" smtClean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600"/>
              </a:spcBef>
              <a:spcAft>
                <a:spcPts val="1440"/>
              </a:spcAft>
              <a:buFont typeface="Wingdings" panose="05000000000000000000" pitchFamily="2" charset="2"/>
              <a:buChar char="§"/>
            </a:pPr>
            <a:endParaRPr lang="ro-RO" sz="2200" dirty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600"/>
              </a:spcBef>
              <a:spcAft>
                <a:spcPts val="1440"/>
              </a:spcAft>
              <a:buFont typeface="Wingdings" panose="05000000000000000000" pitchFamily="2" charset="2"/>
              <a:buChar char="§"/>
            </a:pPr>
            <a:endParaRPr lang="ro-RO" sz="2200" dirty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600"/>
              </a:spcBef>
              <a:spcAft>
                <a:spcPts val="1440"/>
              </a:spcAft>
              <a:buFont typeface="Wingdings" panose="05000000000000000000" pitchFamily="2" charset="2"/>
              <a:buChar char="§"/>
            </a:pPr>
            <a:r>
              <a:rPr lang="ro-RO" sz="2300" dirty="0">
                <a:latin typeface="+mj-lt"/>
                <a:cs typeface="Times New Roman"/>
              </a:rPr>
              <a:t>“Modelul temporal” al lui Carroll și Bloom a dat rezultate spectaculoase ori de câte ori a fost verificat în practică. </a:t>
            </a:r>
            <a:endParaRPr lang="ro-RO" sz="2300" dirty="0" smtClean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600"/>
              </a:spcBef>
              <a:spcAft>
                <a:spcPts val="1440"/>
              </a:spcAft>
              <a:buFont typeface="Wingdings" panose="05000000000000000000" pitchFamily="2" charset="2"/>
              <a:buChar char="§"/>
            </a:pPr>
            <a:r>
              <a:rPr lang="ro-RO" sz="2300" dirty="0" smtClean="0">
                <a:latin typeface="+mj-lt"/>
                <a:cs typeface="Times New Roman"/>
              </a:rPr>
              <a:t>Într-adevăr</a:t>
            </a:r>
            <a:r>
              <a:rPr lang="ro-RO" sz="2300" dirty="0">
                <a:latin typeface="+mj-lt"/>
                <a:cs typeface="Times New Roman"/>
              </a:rPr>
              <a:t>, toți elevii pot fi făcuți să învețe, </a:t>
            </a:r>
            <a:r>
              <a:rPr lang="ro-RO" sz="2300" b="1" dirty="0">
                <a:latin typeface="+mj-lt"/>
                <a:cs typeface="Times New Roman"/>
              </a:rPr>
              <a:t>cel puțin să atingă nivelul standard acceptabil al performanței școlare</a:t>
            </a:r>
            <a:r>
              <a:rPr lang="ro-RO" sz="2300" dirty="0">
                <a:latin typeface="+mj-lt"/>
                <a:cs typeface="Times New Roman"/>
              </a:rPr>
              <a:t>. 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endParaRPr lang="ro-RO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816424" cy="254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457200" y="836712"/>
            <a:ext cx="8229600" cy="4525959"/>
          </a:xfrm>
        </p:spPr>
        <p:txBody>
          <a:bodyPr/>
          <a:lstStyle/>
          <a:p>
            <a:pPr marL="0" lvl="0" indent="0" algn="just">
              <a:lnSpc>
                <a:spcPct val="9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ro-RO" sz="2700" b="1" dirty="0">
                <a:solidFill>
                  <a:srgbClr val="0070C0"/>
                </a:solidFill>
                <a:latin typeface="+mj-lt"/>
                <a:cs typeface="Times New Roman"/>
              </a:rPr>
              <a:t>C</a:t>
            </a:r>
            <a:r>
              <a:rPr lang="ro-RO" sz="2700" b="1" dirty="0" smtClean="0">
                <a:solidFill>
                  <a:srgbClr val="0070C0"/>
                </a:solidFill>
                <a:latin typeface="+mj-lt"/>
                <a:cs typeface="Times New Roman"/>
              </a:rPr>
              <a:t>. Block </a:t>
            </a:r>
            <a:r>
              <a:rPr lang="ro-RO" sz="2700" b="1" dirty="0">
                <a:solidFill>
                  <a:srgbClr val="0070C0"/>
                </a:solidFill>
                <a:latin typeface="+mj-lt"/>
                <a:cs typeface="Times New Roman"/>
              </a:rPr>
              <a:t>şi Anderson (1975)</a:t>
            </a:r>
            <a:r>
              <a:rPr lang="ro-RO" sz="2700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ro-RO" sz="2700" dirty="0">
                <a:latin typeface="+mj-lt"/>
                <a:cs typeface="Times New Roman"/>
              </a:rPr>
              <a:t>au rafinat-o pentru a o face mai sistematică şi mai practică: </a:t>
            </a:r>
            <a:endParaRPr lang="ro-RO" sz="2400" dirty="0">
              <a:latin typeface="+mj-lt"/>
              <a:cs typeface="Times New Roman"/>
            </a:endParaRPr>
          </a:p>
          <a:p>
            <a:pPr lvl="0" algn="just">
              <a:lnSpc>
                <a:spcPct val="95000"/>
              </a:lnSpc>
              <a:spcBef>
                <a:spcPts val="600"/>
              </a:spcBef>
              <a:spcAft>
                <a:spcPts val="1000"/>
              </a:spcAft>
            </a:pPr>
            <a:r>
              <a:rPr lang="ro-RO" sz="2700" b="1" i="1" dirty="0">
                <a:latin typeface="+mj-lt"/>
                <a:cs typeface="Times New Roman"/>
              </a:rPr>
              <a:t>Definirea standardelor de performanţă (</a:t>
            </a:r>
            <a:r>
              <a:rPr lang="ro-RO" sz="2700" b="1" i="1" dirty="0" err="1">
                <a:latin typeface="+mj-lt"/>
                <a:cs typeface="Times New Roman"/>
              </a:rPr>
              <a:t>Defining</a:t>
            </a:r>
            <a:r>
              <a:rPr lang="ro-RO" sz="2700" b="1" i="1" dirty="0">
                <a:latin typeface="+mj-lt"/>
                <a:cs typeface="Times New Roman"/>
              </a:rPr>
              <a:t> </a:t>
            </a:r>
            <a:r>
              <a:rPr lang="ro-RO" sz="2700" b="1" i="1" dirty="0" err="1">
                <a:latin typeface="+mj-lt"/>
                <a:cs typeface="Times New Roman"/>
              </a:rPr>
              <a:t>mastery</a:t>
            </a:r>
            <a:r>
              <a:rPr lang="ro-RO" sz="2700" b="1" i="1" dirty="0">
                <a:latin typeface="+mj-lt"/>
                <a:cs typeface="Times New Roman"/>
              </a:rPr>
              <a:t>)</a:t>
            </a:r>
            <a:r>
              <a:rPr lang="ro-RO" sz="2700" b="1" dirty="0">
                <a:latin typeface="+mj-lt"/>
                <a:cs typeface="Times New Roman"/>
              </a:rPr>
              <a:t> - </a:t>
            </a:r>
            <a:r>
              <a:rPr lang="ro-RO" sz="2700" dirty="0">
                <a:latin typeface="+mj-lt"/>
                <a:cs typeface="Times New Roman"/>
              </a:rPr>
              <a:t>stabilirea de către profesor a nivelului de performanţă de atins la disciplina pe care o predă. </a:t>
            </a:r>
            <a:endParaRPr lang="ro-RO" sz="2700" dirty="0" smtClean="0">
              <a:latin typeface="+mj-lt"/>
              <a:cs typeface="Times New Roman"/>
            </a:endParaRPr>
          </a:p>
          <a:p>
            <a:pPr marL="0" lvl="0" indent="0" algn="just">
              <a:lnSpc>
                <a:spcPct val="95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lang="ro-RO" sz="2400" dirty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600"/>
              </a:spcBef>
              <a:buFont typeface="Wingdings"/>
              <a:buChar char=""/>
            </a:pPr>
            <a:r>
              <a:rPr lang="ro-RO" sz="2700" dirty="0">
                <a:latin typeface="+mj-lt"/>
                <a:cs typeface="Times New Roman"/>
              </a:rPr>
              <a:t>formularea </a:t>
            </a:r>
            <a:r>
              <a:rPr lang="ro-RO" sz="2700" b="1" dirty="0" smtClean="0">
                <a:latin typeface="+mj-lt"/>
                <a:cs typeface="Times New Roman"/>
              </a:rPr>
              <a:t>obiectivelor/competențelor </a:t>
            </a:r>
            <a:r>
              <a:rPr lang="ro-RO" sz="2700" b="1" dirty="0">
                <a:latin typeface="+mj-lt"/>
                <a:cs typeface="Times New Roman"/>
              </a:rPr>
              <a:t>vizate </a:t>
            </a:r>
            <a:r>
              <a:rPr lang="ro-RO" sz="2700" b="1" dirty="0" smtClean="0">
                <a:latin typeface="+mj-lt"/>
                <a:cs typeface="Times New Roman"/>
              </a:rPr>
              <a:t>de </a:t>
            </a:r>
            <a:r>
              <a:rPr lang="ro-RO" sz="2700" dirty="0" smtClean="0">
                <a:latin typeface="+mj-lt"/>
                <a:cs typeface="Times New Roman"/>
              </a:rPr>
              <a:t>programul </a:t>
            </a:r>
            <a:r>
              <a:rPr lang="ro-RO" sz="2700" dirty="0">
                <a:latin typeface="+mj-lt"/>
                <a:cs typeface="Times New Roman"/>
              </a:rPr>
              <a:t>de instruire </a:t>
            </a:r>
            <a:endParaRPr lang="ro-RO" sz="2700" dirty="0" smtClean="0">
              <a:latin typeface="+mj-lt"/>
              <a:cs typeface="Times New Roman"/>
            </a:endParaRPr>
          </a:p>
          <a:p>
            <a:pPr marL="0" lvl="0" indent="0" algn="just">
              <a:lnSpc>
                <a:spcPct val="86000"/>
              </a:lnSpc>
              <a:spcBef>
                <a:spcPts val="600"/>
              </a:spcBef>
              <a:buNone/>
            </a:pPr>
            <a:endParaRPr lang="ro-RO" sz="2400" dirty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600"/>
              </a:spcBef>
              <a:spcAft>
                <a:spcPts val="800"/>
              </a:spcAft>
              <a:buFont typeface="Wingdings"/>
              <a:buChar char=""/>
            </a:pPr>
            <a:r>
              <a:rPr lang="ro-RO" sz="2700" dirty="0">
                <a:latin typeface="+mj-lt"/>
                <a:cs typeface="Times New Roman"/>
              </a:rPr>
              <a:t>pregătirea unui </a:t>
            </a:r>
            <a:r>
              <a:rPr lang="ro-RO" sz="2700" b="1" dirty="0">
                <a:latin typeface="+mj-lt"/>
                <a:cs typeface="Times New Roman"/>
              </a:rPr>
              <a:t>test </a:t>
            </a:r>
            <a:r>
              <a:rPr lang="ro-RO" sz="2700" b="1" dirty="0" err="1">
                <a:latin typeface="+mj-lt"/>
                <a:cs typeface="Times New Roman"/>
              </a:rPr>
              <a:t>sumativ</a:t>
            </a:r>
            <a:r>
              <a:rPr lang="ro-RO" sz="2700" b="1" dirty="0">
                <a:latin typeface="+mj-lt"/>
                <a:cs typeface="Times New Roman"/>
              </a:rPr>
              <a:t> </a:t>
            </a:r>
            <a:r>
              <a:rPr lang="ro-RO" sz="2700" dirty="0">
                <a:latin typeface="+mj-lt"/>
                <a:cs typeface="Times New Roman"/>
              </a:rPr>
              <a:t>conceput pe baza acestor </a:t>
            </a:r>
            <a:r>
              <a:rPr lang="ro-RO" sz="2700" dirty="0" smtClean="0">
                <a:latin typeface="+mj-lt"/>
                <a:cs typeface="Times New Roman"/>
              </a:rPr>
              <a:t>obiective, </a:t>
            </a:r>
            <a:r>
              <a:rPr lang="ro-RO" sz="2700" dirty="0">
                <a:latin typeface="+mj-lt"/>
                <a:cs typeface="Times New Roman"/>
              </a:rPr>
              <a:t>fixând, astfel, standardul de performanţă aşteptat de la elevi la finalul instruirii </a:t>
            </a:r>
            <a:endParaRPr lang="ro-RO" sz="2400" dirty="0">
              <a:latin typeface="+mj-lt"/>
              <a:cs typeface="Times New Roman"/>
            </a:endParaRP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endParaRPr lang="ro-RO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marL="342900" lvl="0" indent="-342900">
              <a:lnSpc>
                <a:spcPct val="95000"/>
              </a:lnSpc>
              <a:spcBef>
                <a:spcPts val="400"/>
              </a:spcBef>
              <a:spcAft>
                <a:spcPts val="1000"/>
              </a:spcAft>
            </a:pPr>
            <a:r>
              <a:rPr lang="ro-RO" sz="2500" b="1" dirty="0">
                <a:solidFill>
                  <a:srgbClr val="0070C0"/>
                </a:solidFill>
                <a:latin typeface="+mj-lt"/>
                <a:cs typeface="Times New Roman"/>
              </a:rPr>
              <a:t>Planificarea învăţării depline (</a:t>
            </a:r>
            <a:r>
              <a:rPr lang="ro-RO" sz="2500" b="1" dirty="0" err="1">
                <a:solidFill>
                  <a:srgbClr val="0070C0"/>
                </a:solidFill>
                <a:latin typeface="+mj-lt"/>
                <a:cs typeface="Times New Roman"/>
              </a:rPr>
              <a:t>Planning</a:t>
            </a:r>
            <a:r>
              <a:rPr lang="ro-RO" sz="2500" b="1" dirty="0">
                <a:solidFill>
                  <a:srgbClr val="0070C0"/>
                </a:solidFill>
                <a:latin typeface="+mj-lt"/>
                <a:cs typeface="Times New Roman"/>
              </a:rPr>
              <a:t> for </a:t>
            </a:r>
            <a:r>
              <a:rPr lang="ro-RO" sz="2500" b="1" dirty="0" err="1">
                <a:solidFill>
                  <a:srgbClr val="0070C0"/>
                </a:solidFill>
                <a:latin typeface="+mj-lt"/>
                <a:cs typeface="Times New Roman"/>
              </a:rPr>
              <a:t>Mastery</a:t>
            </a:r>
            <a:r>
              <a:rPr lang="ro-RO" sz="2500" b="1" dirty="0">
                <a:solidFill>
                  <a:srgbClr val="0070C0"/>
                </a:solidFill>
                <a:latin typeface="+mj-lt"/>
                <a:cs typeface="Times New Roman"/>
              </a:rPr>
              <a:t>)  </a:t>
            </a:r>
            <a:endParaRPr lang="fr-FR" sz="25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179512" y="980728"/>
            <a:ext cx="8712968" cy="4525959"/>
          </a:xfrm>
        </p:spPr>
        <p:txBody>
          <a:bodyPr/>
          <a:lstStyle/>
          <a:p>
            <a:pPr lvl="0" algn="just">
              <a:spcBef>
                <a:spcPts val="400"/>
              </a:spcBef>
              <a:buFont typeface="Calibri"/>
              <a:buAutoNum type="alphaLcPeriod"/>
            </a:pPr>
            <a:r>
              <a:rPr lang="ro-RO" sz="2000" dirty="0" smtClean="0">
                <a:latin typeface="+mj-lt"/>
                <a:cs typeface="Times New Roman"/>
              </a:rPr>
              <a:t>proiectarea </a:t>
            </a:r>
            <a:r>
              <a:rPr lang="ro-RO" sz="2000" dirty="0">
                <a:latin typeface="+mj-lt"/>
                <a:cs typeface="Times New Roman"/>
              </a:rPr>
              <a:t>modului în care materialul aferent fiecărei unităţi de învăţare va fi prezentat şi </a:t>
            </a:r>
            <a:r>
              <a:rPr lang="ro-RO" sz="2000" b="1" dirty="0">
                <a:latin typeface="+mj-lt"/>
                <a:cs typeface="Times New Roman"/>
              </a:rPr>
              <a:t>cum vor fi implicaţi elevii în învăţarea acestuia</a:t>
            </a:r>
            <a:r>
              <a:rPr lang="ro-RO" sz="2000" dirty="0">
                <a:latin typeface="+mj-lt"/>
                <a:cs typeface="Times New Roman"/>
              </a:rPr>
              <a:t>. Sunt avute în vedere, de regulă, activităţile de învăţare pe grupe de elevi</a:t>
            </a:r>
            <a:r>
              <a:rPr lang="ro-RO" sz="2000" dirty="0" smtClean="0">
                <a:latin typeface="+mj-lt"/>
                <a:cs typeface="Times New Roman"/>
              </a:rPr>
              <a:t>. </a:t>
            </a:r>
          </a:p>
          <a:p>
            <a:pPr lvl="0" algn="just">
              <a:spcBef>
                <a:spcPts val="400"/>
              </a:spcBef>
              <a:buFont typeface="Calibri"/>
              <a:buAutoNum type="alphaLcPeriod"/>
            </a:pPr>
            <a:endParaRPr lang="ro-RO" sz="1500" dirty="0">
              <a:latin typeface="+mj-lt"/>
              <a:cs typeface="Times New Roman"/>
            </a:endParaRPr>
          </a:p>
          <a:p>
            <a:pPr lvl="0" algn="just">
              <a:spcBef>
                <a:spcPts val="400"/>
              </a:spcBef>
              <a:buFont typeface="Calibri"/>
              <a:buAutoNum type="alphaLcPeriod"/>
            </a:pPr>
            <a:r>
              <a:rPr lang="ro-RO" sz="2000" dirty="0">
                <a:latin typeface="+mj-lt"/>
                <a:cs typeface="Times New Roman"/>
              </a:rPr>
              <a:t>proiectarea </a:t>
            </a:r>
            <a:r>
              <a:rPr lang="ro-RO" sz="2000" b="1" dirty="0">
                <a:latin typeface="+mj-lt"/>
                <a:cs typeface="Times New Roman"/>
              </a:rPr>
              <a:t>procedurilor de feedback / corectare</a:t>
            </a:r>
            <a:r>
              <a:rPr lang="ro-RO" sz="2000" dirty="0">
                <a:latin typeface="+mj-lt"/>
                <a:cs typeface="Times New Roman"/>
              </a:rPr>
              <a:t> care vor fi utilizate la finalul etapei de instruire din cadrul fiecărei unităţi de învăţare. În acest sens, va fi construit un </a:t>
            </a:r>
            <a:r>
              <a:rPr lang="ro-RO" sz="2000" b="1" dirty="0">
                <a:latin typeface="+mj-lt"/>
                <a:cs typeface="Times New Roman"/>
              </a:rPr>
              <a:t>test scurt, formativ, cu rol de diagnoză / feedback</a:t>
            </a:r>
            <a:r>
              <a:rPr lang="ro-RO" sz="2000" dirty="0">
                <a:latin typeface="+mj-lt"/>
                <a:cs typeface="Times New Roman"/>
              </a:rPr>
              <a:t>. </a:t>
            </a:r>
            <a:endParaRPr lang="ro-RO" sz="2000" dirty="0" smtClean="0">
              <a:latin typeface="+mj-lt"/>
              <a:cs typeface="Times New Roman"/>
            </a:endParaRPr>
          </a:p>
          <a:p>
            <a:pPr lvl="0" algn="just">
              <a:spcBef>
                <a:spcPts val="400"/>
              </a:spcBef>
              <a:buFont typeface="Calibri"/>
              <a:buAutoNum type="alphaLcPeriod"/>
            </a:pPr>
            <a:endParaRPr lang="ro-RO" sz="1500" dirty="0" smtClean="0">
              <a:latin typeface="+mj-lt"/>
              <a:cs typeface="Times New Roman"/>
            </a:endParaRPr>
          </a:p>
          <a:p>
            <a:pPr lvl="0" algn="just">
              <a:spcBef>
                <a:spcPts val="400"/>
              </a:spcBef>
              <a:buFont typeface="Calibri"/>
              <a:buAutoNum type="alphaLcPeriod"/>
            </a:pPr>
            <a:r>
              <a:rPr lang="ro-RO" sz="2000" dirty="0" smtClean="0">
                <a:latin typeface="+mj-lt"/>
                <a:cs typeface="Times New Roman"/>
              </a:rPr>
              <a:t>Acest </a:t>
            </a:r>
            <a:r>
              <a:rPr lang="ro-RO" sz="2000" dirty="0">
                <a:latin typeface="+mj-lt"/>
                <a:cs typeface="Times New Roman"/>
              </a:rPr>
              <a:t>test va oferi informaţii privind </a:t>
            </a:r>
            <a:r>
              <a:rPr lang="ro-RO" sz="2000" b="1" dirty="0">
                <a:latin typeface="+mj-lt"/>
                <a:cs typeface="Times New Roman"/>
              </a:rPr>
              <a:t>modul în care progresează fiecare elev</a:t>
            </a:r>
            <a:r>
              <a:rPr lang="ro-RO" sz="2000" dirty="0">
                <a:latin typeface="+mj-lt"/>
                <a:cs typeface="Times New Roman"/>
              </a:rPr>
              <a:t> după etapa iniţială de instruire. Testul va include şi un </a:t>
            </a:r>
            <a:r>
              <a:rPr lang="ro-RO" sz="2000" b="1" dirty="0">
                <a:latin typeface="+mj-lt"/>
                <a:cs typeface="Times New Roman"/>
              </a:rPr>
              <a:t>scor</a:t>
            </a:r>
            <a:r>
              <a:rPr lang="ro-RO" sz="2000" dirty="0">
                <a:latin typeface="+mj-lt"/>
                <a:cs typeface="Times New Roman"/>
              </a:rPr>
              <a:t> ce reflectă nivelul de performanţă şcolară atins de elev. De regulă, dacă elevul rezolvă corect 80%-90% din sarcinile de lucru, înseamnă că obiectivele unităţii de învăţare au fost atinse. </a:t>
            </a:r>
            <a:endParaRPr lang="ro-RO" sz="2000" dirty="0" smtClean="0">
              <a:latin typeface="+mj-lt"/>
              <a:cs typeface="Times New Roman"/>
            </a:endParaRPr>
          </a:p>
          <a:p>
            <a:pPr lvl="0" algn="just">
              <a:spcBef>
                <a:spcPts val="400"/>
              </a:spcBef>
              <a:buFont typeface="Calibri"/>
              <a:buAutoNum type="alphaLcPeriod"/>
            </a:pPr>
            <a:endParaRPr lang="ro-RO" sz="1500" dirty="0">
              <a:latin typeface="+mj-lt"/>
              <a:cs typeface="Times New Roman"/>
            </a:endParaRPr>
          </a:p>
          <a:p>
            <a:pPr lvl="0" algn="just">
              <a:spcBef>
                <a:spcPts val="400"/>
              </a:spcBef>
              <a:spcAft>
                <a:spcPts val="800"/>
              </a:spcAft>
              <a:buFont typeface="Calibri"/>
              <a:buAutoNum type="alphaLcPeriod"/>
            </a:pPr>
            <a:r>
              <a:rPr lang="ro-RO" sz="2000" dirty="0">
                <a:latin typeface="+mj-lt"/>
                <a:cs typeface="Times New Roman"/>
              </a:rPr>
              <a:t>elaborarea unei </a:t>
            </a:r>
            <a:r>
              <a:rPr lang="ro-RO" sz="2000" b="1" dirty="0">
                <a:latin typeface="+mj-lt"/>
                <a:cs typeface="Times New Roman"/>
              </a:rPr>
              <a:t>serii de mijloace de instruire complementare</a:t>
            </a:r>
            <a:r>
              <a:rPr lang="ro-RO" sz="2000" dirty="0">
                <a:latin typeface="+mj-lt"/>
                <a:cs typeface="Times New Roman"/>
              </a:rPr>
              <a:t> şi proceduri sau „</a:t>
            </a:r>
            <a:r>
              <a:rPr lang="ro-RO" sz="2000" b="1" dirty="0">
                <a:latin typeface="+mj-lt"/>
                <a:cs typeface="Times New Roman"/>
              </a:rPr>
              <a:t>strategii de ameliorare”,</a:t>
            </a:r>
            <a:r>
              <a:rPr lang="ro-RO" sz="2000" dirty="0">
                <a:latin typeface="+mj-lt"/>
                <a:cs typeface="Times New Roman"/>
              </a:rPr>
              <a:t> racordate la testul formativ (reiau instruirea pe fondul căreia a fost proiectat testul, dar în </a:t>
            </a:r>
            <a:r>
              <a:rPr lang="ro-RO" sz="2000" b="1" dirty="0">
                <a:latin typeface="+mj-lt"/>
                <a:cs typeface="Times New Roman"/>
              </a:rPr>
              <a:t>moduri care diferă</a:t>
            </a:r>
            <a:r>
              <a:rPr lang="ro-RO" sz="2000" dirty="0">
                <a:latin typeface="+mj-lt"/>
                <a:cs typeface="Times New Roman"/>
              </a:rPr>
              <a:t> de instruirea iniţială).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2"/>
          <p:cNvSpPr txBox="1">
            <a:spLocks noGrp="1"/>
          </p:cNvSpPr>
          <p:nvPr>
            <p:ph idx="1"/>
          </p:nvPr>
        </p:nvSpPr>
        <p:spPr>
          <a:xfrm>
            <a:off x="251524" y="260648"/>
            <a:ext cx="8517636" cy="6264691"/>
          </a:xfrm>
        </p:spPr>
        <p:txBody>
          <a:bodyPr/>
          <a:lstStyle/>
          <a:p>
            <a:pPr marL="114300" lvl="0" indent="0" algn="ctr">
              <a:lnSpc>
                <a:spcPct val="86000"/>
              </a:lnSpc>
              <a:spcBef>
                <a:spcPts val="500"/>
              </a:spcBef>
              <a:buNone/>
            </a:pPr>
            <a:r>
              <a:rPr lang="ro-RO" sz="2600" b="1" dirty="0">
                <a:solidFill>
                  <a:srgbClr val="0070C0"/>
                </a:solidFill>
                <a:latin typeface="+mj-lt"/>
                <a:cs typeface="Times New Roman"/>
              </a:rPr>
              <a:t>Predarea pentru învăţare deplină (</a:t>
            </a:r>
            <a:r>
              <a:rPr lang="ro-RO" sz="2600" b="1" dirty="0" err="1">
                <a:solidFill>
                  <a:srgbClr val="0070C0"/>
                </a:solidFill>
                <a:latin typeface="+mj-lt"/>
                <a:cs typeface="Times New Roman"/>
              </a:rPr>
              <a:t>Teaching</a:t>
            </a:r>
            <a:r>
              <a:rPr lang="ro-RO" sz="2600" b="1" dirty="0">
                <a:solidFill>
                  <a:srgbClr val="0070C0"/>
                </a:solidFill>
                <a:latin typeface="+mj-lt"/>
                <a:cs typeface="Times New Roman"/>
              </a:rPr>
              <a:t> for </a:t>
            </a:r>
            <a:r>
              <a:rPr lang="ro-RO" sz="2600" b="1" dirty="0" err="1">
                <a:solidFill>
                  <a:srgbClr val="0070C0"/>
                </a:solidFill>
                <a:latin typeface="+mj-lt"/>
                <a:cs typeface="Times New Roman"/>
              </a:rPr>
              <a:t>Mastery</a:t>
            </a:r>
            <a:r>
              <a:rPr lang="ro-RO" sz="2600" b="1" dirty="0">
                <a:solidFill>
                  <a:srgbClr val="0070C0"/>
                </a:solidFill>
                <a:latin typeface="+mj-lt"/>
                <a:cs typeface="Times New Roman"/>
              </a:rPr>
              <a:t>)</a:t>
            </a:r>
            <a:r>
              <a:rPr lang="ro-RO" sz="2600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endParaRPr lang="ro-RO" sz="2600" dirty="0" smtClean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114300" lvl="0" indent="0" algn="just">
              <a:lnSpc>
                <a:spcPct val="86000"/>
              </a:lnSpc>
              <a:spcBef>
                <a:spcPts val="500"/>
              </a:spcBef>
              <a:buNone/>
            </a:pPr>
            <a:endParaRPr lang="ro-RO" sz="2000" dirty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500"/>
              </a:spcBef>
              <a:buFont typeface="Calibri"/>
              <a:buAutoNum type="alphaLcPeriod"/>
            </a:pPr>
            <a:r>
              <a:rPr lang="ro-RO" sz="2200" b="1" dirty="0">
                <a:latin typeface="+mj-lt"/>
                <a:cs typeface="Times New Roman"/>
              </a:rPr>
              <a:t>Administrarea testului formativ. </a:t>
            </a:r>
            <a:endParaRPr lang="ro-RO" sz="2200" b="1" dirty="0" smtClean="0">
              <a:latin typeface="+mj-lt"/>
              <a:cs typeface="Times New Roman"/>
            </a:endParaRPr>
          </a:p>
          <a:p>
            <a:pPr marL="0" lvl="0" indent="0" algn="just">
              <a:lnSpc>
                <a:spcPct val="86000"/>
              </a:lnSpc>
              <a:spcBef>
                <a:spcPts val="500"/>
              </a:spcBef>
              <a:buNone/>
            </a:pPr>
            <a:endParaRPr lang="ro-RO" sz="1000" dirty="0">
              <a:latin typeface="+mj-lt"/>
              <a:cs typeface="Times New Roman"/>
            </a:endParaRPr>
          </a:p>
          <a:p>
            <a:pPr marL="0" lvl="0" indent="0" algn="just">
              <a:lnSpc>
                <a:spcPct val="86000"/>
              </a:lnSpc>
              <a:spcBef>
                <a:spcPts val="500"/>
              </a:spcBef>
              <a:buNone/>
            </a:pPr>
            <a:r>
              <a:rPr lang="ro-RO" sz="2200" dirty="0" smtClean="0">
                <a:latin typeface="+mj-lt"/>
                <a:cs typeface="Times New Roman"/>
              </a:rPr>
              <a:t>b. Pe </a:t>
            </a:r>
            <a:r>
              <a:rPr lang="ro-RO" sz="2200" dirty="0">
                <a:latin typeface="+mj-lt"/>
                <a:cs typeface="Times New Roman"/>
              </a:rPr>
              <a:t>baza rezultatelor obţinute, </a:t>
            </a:r>
            <a:r>
              <a:rPr lang="ro-RO" sz="2200" b="1" dirty="0">
                <a:latin typeface="+mj-lt"/>
                <a:cs typeface="Times New Roman"/>
              </a:rPr>
              <a:t>identificarea elevilor care au atins nivelul de performanţă dezirabil</a:t>
            </a:r>
            <a:r>
              <a:rPr lang="ro-RO" sz="2200" dirty="0">
                <a:latin typeface="+mj-lt"/>
                <a:cs typeface="Times New Roman"/>
              </a:rPr>
              <a:t>, precum şi a celora care se plasează sub standardul minim acceptabil. </a:t>
            </a:r>
            <a:endParaRPr lang="ro-RO" sz="2000" dirty="0" smtClean="0">
              <a:latin typeface="+mj-lt"/>
              <a:cs typeface="Times New Roman"/>
            </a:endParaRPr>
          </a:p>
          <a:p>
            <a:pPr lvl="1" algn="just">
              <a:lnSpc>
                <a:spcPct val="86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o-RO" sz="1800" i="1" dirty="0" smtClean="0">
                <a:solidFill>
                  <a:srgbClr val="1F497D"/>
                </a:solidFill>
                <a:latin typeface="+mj-lt"/>
                <a:cs typeface="Times New Roman"/>
              </a:rPr>
              <a:t>Elevii </a:t>
            </a:r>
            <a:r>
              <a:rPr lang="ro-RO" sz="1800" i="1" dirty="0">
                <a:solidFill>
                  <a:srgbClr val="1F497D"/>
                </a:solidFill>
                <a:latin typeface="+mj-lt"/>
                <a:cs typeface="Times New Roman"/>
              </a:rPr>
              <a:t>din prima categorie vor putea primi sarcini de lucru suplimentare, eventual cu un nivel mai ridicat de </a:t>
            </a:r>
            <a:r>
              <a:rPr lang="ro-RO" sz="1800" i="1" dirty="0" smtClean="0">
                <a:solidFill>
                  <a:srgbClr val="1F497D"/>
                </a:solidFill>
                <a:latin typeface="+mj-lt"/>
                <a:cs typeface="Times New Roman"/>
              </a:rPr>
              <a:t>dificultate, </a:t>
            </a:r>
            <a:r>
              <a:rPr lang="ro-RO" sz="1800" i="1" dirty="0">
                <a:solidFill>
                  <a:srgbClr val="1F497D"/>
                </a:solidFill>
                <a:latin typeface="+mj-lt"/>
                <a:cs typeface="Times New Roman"/>
              </a:rPr>
              <a:t>sau îi vor putea ajuta pe colegii care nu au atins standardul </a:t>
            </a:r>
            <a:r>
              <a:rPr lang="ro-RO" sz="1800" i="1" dirty="0" smtClean="0">
                <a:solidFill>
                  <a:srgbClr val="1F497D"/>
                </a:solidFill>
                <a:latin typeface="+mj-lt"/>
                <a:cs typeface="Times New Roman"/>
              </a:rPr>
              <a:t>minimal.</a:t>
            </a:r>
          </a:p>
          <a:p>
            <a:pPr lvl="1" algn="just">
              <a:lnSpc>
                <a:spcPct val="86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o-RO" sz="1800" i="1" dirty="0" smtClean="0">
                <a:solidFill>
                  <a:srgbClr val="1F497D"/>
                </a:solidFill>
                <a:latin typeface="+mj-lt"/>
                <a:cs typeface="Times New Roman"/>
              </a:rPr>
              <a:t>Elevii </a:t>
            </a:r>
            <a:r>
              <a:rPr lang="ro-RO" sz="1800" i="1" dirty="0">
                <a:solidFill>
                  <a:srgbClr val="1F497D"/>
                </a:solidFill>
                <a:latin typeface="+mj-lt"/>
                <a:cs typeface="Times New Roman"/>
              </a:rPr>
              <a:t>din a doua categorie vor relua conţinuturile pe baza mijloacelor şi a strategiilor proiectate de profesor în acest scop. </a:t>
            </a:r>
            <a:endParaRPr lang="ro-RO" sz="1800" i="1" dirty="0" smtClean="0">
              <a:solidFill>
                <a:srgbClr val="1F497D"/>
              </a:solidFill>
              <a:latin typeface="+mj-lt"/>
              <a:cs typeface="Times New Roman"/>
            </a:endParaRPr>
          </a:p>
          <a:p>
            <a:pPr marL="457200" lvl="1" indent="0" algn="just">
              <a:lnSpc>
                <a:spcPct val="86000"/>
              </a:lnSpc>
              <a:spcBef>
                <a:spcPts val="500"/>
              </a:spcBef>
              <a:buNone/>
            </a:pPr>
            <a:endParaRPr lang="ro-RO" sz="1000" dirty="0">
              <a:latin typeface="+mj-lt"/>
              <a:cs typeface="Times New Roman"/>
            </a:endParaRPr>
          </a:p>
          <a:p>
            <a:pPr marL="457200" lvl="0" indent="-457200" algn="just">
              <a:lnSpc>
                <a:spcPct val="86000"/>
              </a:lnSpc>
              <a:spcBef>
                <a:spcPts val="500"/>
              </a:spcBef>
              <a:buAutoNum type="alphaLcPeriod" startAt="3"/>
            </a:pPr>
            <a:r>
              <a:rPr lang="ro-RO" sz="2200" dirty="0" smtClean="0">
                <a:latin typeface="+mj-lt"/>
                <a:cs typeface="Times New Roman"/>
              </a:rPr>
              <a:t>Până </a:t>
            </a:r>
            <a:r>
              <a:rPr lang="ro-RO" sz="2200" dirty="0">
                <a:latin typeface="+mj-lt"/>
                <a:cs typeface="Times New Roman"/>
              </a:rPr>
              <a:t>la momentul când se va face trecerea către următoarea unitate de învăţare,  elevii pot folosi timpul din clasă şi din afara acestuia pentru a-şi îndeplini sarcinile de lucru. </a:t>
            </a:r>
            <a:r>
              <a:rPr lang="ro-RO" sz="2200" dirty="0" smtClean="0">
                <a:latin typeface="+mj-lt"/>
                <a:cs typeface="Times New Roman"/>
              </a:rPr>
              <a:t> </a:t>
            </a:r>
          </a:p>
          <a:p>
            <a:pPr marL="0" lvl="0" indent="0" algn="just">
              <a:lnSpc>
                <a:spcPct val="86000"/>
              </a:lnSpc>
              <a:spcBef>
                <a:spcPts val="500"/>
              </a:spcBef>
              <a:buNone/>
            </a:pPr>
            <a:r>
              <a:rPr lang="ro-RO" sz="2200" b="1" i="1" dirty="0" smtClean="0">
                <a:latin typeface="+mj-lt"/>
                <a:cs typeface="Times New Roman"/>
              </a:rPr>
              <a:t>Dacă </a:t>
            </a:r>
            <a:r>
              <a:rPr lang="ro-RO" sz="2200" b="1" i="1" dirty="0">
                <a:latin typeface="+mj-lt"/>
                <a:cs typeface="Times New Roman"/>
              </a:rPr>
              <a:t>timpul este scurt, atunci elevii vor rezolva sarcinile de lucru doar </a:t>
            </a:r>
            <a:r>
              <a:rPr lang="ro-RO" sz="2200" b="1" i="1" dirty="0" smtClean="0">
                <a:latin typeface="+mj-lt"/>
                <a:cs typeface="Times New Roman"/>
              </a:rPr>
              <a:t>în afara </a:t>
            </a:r>
            <a:r>
              <a:rPr lang="ro-RO" sz="2200" b="1" i="1" dirty="0">
                <a:latin typeface="+mj-lt"/>
                <a:cs typeface="Times New Roman"/>
              </a:rPr>
              <a:t>clasei.   </a:t>
            </a:r>
            <a:endParaRPr lang="ro-RO" sz="2200" b="1" i="1" dirty="0" smtClean="0">
              <a:latin typeface="+mj-lt"/>
              <a:cs typeface="Times New Roman"/>
            </a:endParaRPr>
          </a:p>
          <a:p>
            <a:pPr marL="0" lvl="0" indent="0" algn="just">
              <a:lnSpc>
                <a:spcPct val="86000"/>
              </a:lnSpc>
              <a:spcBef>
                <a:spcPts val="500"/>
              </a:spcBef>
              <a:buNone/>
            </a:pPr>
            <a:endParaRPr lang="ro-RO" sz="1000" dirty="0">
              <a:latin typeface="+mj-lt"/>
              <a:cs typeface="Times New Roman"/>
            </a:endParaRPr>
          </a:p>
          <a:p>
            <a:pPr marL="0" lvl="0" indent="0" algn="just">
              <a:lnSpc>
                <a:spcPct val="86000"/>
              </a:lnSpc>
              <a:spcBef>
                <a:spcPts val="500"/>
              </a:spcBef>
              <a:spcAft>
                <a:spcPts val="800"/>
              </a:spcAft>
              <a:buNone/>
            </a:pPr>
            <a:r>
              <a:rPr lang="ro-RO" sz="2200" dirty="0">
                <a:latin typeface="+mj-lt"/>
                <a:cs typeface="Times New Roman"/>
              </a:rPr>
              <a:t>d. Profesorul reia ciclul instruirii iniţiale, al testării-diagnostic, al identificării elevilor care au atins sau nu standardele minimale şi al aplicării măsurilor ameliorative pentru fiecare unitate de învăţare. </a:t>
            </a:r>
            <a:endParaRPr lang="ro-RO" sz="2000" dirty="0">
              <a:latin typeface="+mj-lt"/>
              <a:cs typeface="Times New Roman"/>
            </a:endParaRP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endParaRPr lang="ro-RO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2"/>
          <p:cNvSpPr txBox="1">
            <a:spLocks noGrp="1"/>
          </p:cNvSpPr>
          <p:nvPr>
            <p:ph idx="1"/>
          </p:nvPr>
        </p:nvSpPr>
        <p:spPr>
          <a:xfrm>
            <a:off x="457200" y="620685"/>
            <a:ext cx="8229600" cy="5832646"/>
          </a:xfrm>
        </p:spPr>
        <p:txBody>
          <a:bodyPr/>
          <a:lstStyle/>
          <a:p>
            <a:pPr marL="114300" lvl="0" indent="0" algn="just">
              <a:spcBef>
                <a:spcPts val="500"/>
              </a:spcBef>
              <a:buNone/>
            </a:pPr>
            <a:r>
              <a:rPr lang="ro-RO" sz="2200" dirty="0">
                <a:latin typeface="+mj-lt"/>
                <a:cs typeface="Times New Roman"/>
              </a:rPr>
              <a:t>Profesorul are două opţiuni de </a:t>
            </a:r>
            <a:r>
              <a:rPr lang="ro-RO" sz="2200" b="1" dirty="0">
                <a:latin typeface="+mj-lt"/>
                <a:cs typeface="Times New Roman"/>
              </a:rPr>
              <a:t>eşalonare temporală a instruirii</a:t>
            </a:r>
            <a:r>
              <a:rPr lang="ro-RO" sz="2200" dirty="0">
                <a:latin typeface="+mj-lt"/>
                <a:cs typeface="Times New Roman"/>
              </a:rPr>
              <a:t>. </a:t>
            </a:r>
          </a:p>
          <a:p>
            <a:pPr marL="114300" lvl="0" indent="0" algn="just">
              <a:spcBef>
                <a:spcPts val="500"/>
              </a:spcBef>
              <a:buNone/>
            </a:pPr>
            <a:endParaRPr lang="ro-RO" sz="2000" dirty="0">
              <a:latin typeface="+mj-lt"/>
              <a:cs typeface="Times New Roman"/>
            </a:endParaRPr>
          </a:p>
          <a:p>
            <a:pPr lvl="0" algn="just">
              <a:spcBef>
                <a:spcPts val="500"/>
              </a:spcBef>
              <a:buFont typeface="Calibri"/>
              <a:buAutoNum type="arabicPeriod"/>
            </a:pPr>
            <a:r>
              <a:rPr lang="ro-RO" sz="2200" dirty="0">
                <a:latin typeface="+mj-lt"/>
                <a:cs typeface="Times New Roman"/>
              </a:rPr>
              <a:t>Dacă este ca </a:t>
            </a:r>
            <a:r>
              <a:rPr lang="ro-RO" sz="2200" b="1" dirty="0">
                <a:latin typeface="+mj-lt"/>
                <a:cs typeface="Times New Roman"/>
              </a:rPr>
              <a:t>activităţile suplimentare </a:t>
            </a:r>
            <a:r>
              <a:rPr lang="ro-RO" sz="2200" dirty="0">
                <a:latin typeface="+mj-lt"/>
                <a:cs typeface="Times New Roman"/>
              </a:rPr>
              <a:t>de lucru sau cele </a:t>
            </a:r>
            <a:r>
              <a:rPr lang="ro-RO" sz="2200" b="1" dirty="0" err="1">
                <a:latin typeface="+mj-lt"/>
                <a:cs typeface="Times New Roman"/>
              </a:rPr>
              <a:t>remediale</a:t>
            </a:r>
            <a:r>
              <a:rPr lang="ro-RO" sz="2200" b="1" dirty="0">
                <a:latin typeface="+mj-lt"/>
                <a:cs typeface="Times New Roman"/>
              </a:rPr>
              <a:t> </a:t>
            </a:r>
            <a:r>
              <a:rPr lang="ro-RO" sz="2200" dirty="0">
                <a:latin typeface="+mj-lt"/>
                <a:cs typeface="Times New Roman"/>
              </a:rPr>
              <a:t>să fie programate pentru timpul din afara lecţiilor, atunci ritmul instruirii va fi fixat prin documentele de </a:t>
            </a:r>
            <a:r>
              <a:rPr lang="ro-RO" sz="2200" dirty="0" err="1" smtClean="0">
                <a:latin typeface="+mj-lt"/>
                <a:cs typeface="Times New Roman"/>
              </a:rPr>
              <a:t>macroproiectare</a:t>
            </a:r>
            <a:r>
              <a:rPr lang="ro-RO" sz="2200" dirty="0" smtClean="0">
                <a:latin typeface="+mj-lt"/>
                <a:cs typeface="Times New Roman"/>
              </a:rPr>
              <a:t>.</a:t>
            </a:r>
          </a:p>
          <a:p>
            <a:pPr lvl="0" algn="just">
              <a:spcBef>
                <a:spcPts val="500"/>
              </a:spcBef>
              <a:buFont typeface="Calibri"/>
              <a:buAutoNum type="arabicPeriod"/>
            </a:pPr>
            <a:endParaRPr lang="ro-RO" sz="2200" dirty="0" smtClean="0">
              <a:latin typeface="+mj-lt"/>
              <a:cs typeface="Times New Roman"/>
            </a:endParaRPr>
          </a:p>
          <a:p>
            <a:pPr lvl="0" algn="just">
              <a:spcBef>
                <a:spcPts val="500"/>
              </a:spcBef>
              <a:buFont typeface="Calibri"/>
              <a:buAutoNum type="arabicPeriod"/>
            </a:pPr>
            <a:r>
              <a:rPr lang="ro-RO" sz="2200" dirty="0" smtClean="0">
                <a:latin typeface="+mj-lt"/>
                <a:cs typeface="Times New Roman"/>
              </a:rPr>
              <a:t>Dacă </a:t>
            </a:r>
            <a:r>
              <a:rPr lang="ro-RO" sz="2200" dirty="0">
                <a:latin typeface="+mj-lt"/>
                <a:cs typeface="Times New Roman"/>
              </a:rPr>
              <a:t>responsabilităţile respective sunt rezervate doar pentru programul şcolar, atunci profesorul va avea în vedere flexibilizarea timpului alocat unităţilor iniţiale de învăţare, acordându-le un interval mai lung prin „</a:t>
            </a:r>
            <a:r>
              <a:rPr lang="ro-RO" sz="2200" b="1" dirty="0">
                <a:latin typeface="+mj-lt"/>
                <a:cs typeface="Times New Roman"/>
              </a:rPr>
              <a:t>împrumutarea” timpului </a:t>
            </a:r>
            <a:r>
              <a:rPr lang="ro-RO" sz="2200" dirty="0">
                <a:latin typeface="+mj-lt"/>
                <a:cs typeface="Times New Roman"/>
              </a:rPr>
              <a:t>prevăzut pentru unităţile de învăţare dinspre finalul programului de instruire. </a:t>
            </a:r>
            <a:endParaRPr lang="ro-RO" sz="2000" dirty="0">
              <a:latin typeface="+mj-lt"/>
              <a:cs typeface="Times New Roman"/>
            </a:endParaRPr>
          </a:p>
          <a:p>
            <a:pPr marL="114300" lvl="0" indent="0">
              <a:spcBef>
                <a:spcPts val="500"/>
              </a:spcBef>
              <a:buNone/>
            </a:pPr>
            <a:endParaRPr lang="ro-RO" sz="2000" dirty="0">
              <a:latin typeface="+mj-lt"/>
              <a:cs typeface="Times New Roman"/>
            </a:endParaRPr>
          </a:p>
          <a:p>
            <a:pPr marL="114300" lvl="0" indent="0" algn="just">
              <a:spcBef>
                <a:spcPts val="500"/>
              </a:spcBef>
              <a:spcAft>
                <a:spcPts val="800"/>
              </a:spcAft>
              <a:buNone/>
            </a:pPr>
            <a:r>
              <a:rPr lang="ro-RO" sz="2200" dirty="0">
                <a:latin typeface="+mj-lt"/>
                <a:cs typeface="Times New Roman"/>
              </a:rPr>
              <a:t>Principiul este că </a:t>
            </a:r>
            <a:r>
              <a:rPr lang="ro-RO" sz="2200" b="1" i="1" dirty="0">
                <a:latin typeface="+mj-lt"/>
                <a:cs typeface="Times New Roman"/>
              </a:rPr>
              <a:t>timpul suplimentar necesar la debutul programului de instruire va fi recuperat mai târziu; elevii implicaţi în program vor învăţa mai eficient pe măsură ce progresează. </a:t>
            </a:r>
            <a:endParaRPr lang="ro-RO" sz="2000" dirty="0">
              <a:latin typeface="+mj-lt"/>
              <a:cs typeface="Times New Roman"/>
            </a:endParaRP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endParaRPr lang="ro-RO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</a:pPr>
            <a:r>
              <a:rPr lang="ro-RO" sz="3000" b="1" dirty="0">
                <a:solidFill>
                  <a:srgbClr val="00B050"/>
                </a:solidFill>
                <a:latin typeface="+mj-lt"/>
                <a:cs typeface="Times New Roman"/>
              </a:rPr>
              <a:t>Evaluarea pentru învăţare deplină </a:t>
            </a:r>
            <a:br>
              <a:rPr lang="ro-RO" sz="3000" b="1" dirty="0">
                <a:solidFill>
                  <a:srgbClr val="00B050"/>
                </a:solidFill>
                <a:latin typeface="+mj-lt"/>
                <a:cs typeface="Times New Roman"/>
              </a:rPr>
            </a:br>
            <a:r>
              <a:rPr lang="ro-RO" sz="3000" b="1" dirty="0">
                <a:solidFill>
                  <a:srgbClr val="00B050"/>
                </a:solidFill>
                <a:latin typeface="+mj-lt"/>
                <a:cs typeface="Times New Roman"/>
              </a:rPr>
              <a:t>(</a:t>
            </a:r>
            <a:r>
              <a:rPr lang="ro-RO" sz="3000" b="1" dirty="0" err="1">
                <a:solidFill>
                  <a:srgbClr val="00B050"/>
                </a:solidFill>
                <a:latin typeface="+mj-lt"/>
                <a:cs typeface="Times New Roman"/>
              </a:rPr>
              <a:t>Grading</a:t>
            </a:r>
            <a:r>
              <a:rPr lang="ro-RO" sz="3000" b="1" dirty="0">
                <a:solidFill>
                  <a:srgbClr val="00B050"/>
                </a:solidFill>
                <a:latin typeface="+mj-lt"/>
                <a:cs typeface="Times New Roman"/>
              </a:rPr>
              <a:t> for </a:t>
            </a:r>
            <a:r>
              <a:rPr lang="ro-RO" sz="3000" b="1" dirty="0" err="1">
                <a:solidFill>
                  <a:srgbClr val="00B050"/>
                </a:solidFill>
                <a:latin typeface="+mj-lt"/>
                <a:cs typeface="Times New Roman"/>
              </a:rPr>
              <a:t>Mastery</a:t>
            </a:r>
            <a:r>
              <a:rPr lang="ro-RO" sz="3000" dirty="0">
                <a:solidFill>
                  <a:srgbClr val="00B050"/>
                </a:solidFill>
                <a:latin typeface="+mj-lt"/>
                <a:cs typeface="Times New Roman"/>
              </a:rPr>
              <a:t>)</a:t>
            </a:r>
            <a:endParaRPr lang="ro-RO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457200" y="1783354"/>
            <a:ext cx="8229600" cy="4525959"/>
          </a:xfrm>
        </p:spPr>
        <p:txBody>
          <a:bodyPr/>
          <a:lstStyle/>
          <a:p>
            <a:pPr lvl="0" algn="just">
              <a:lnSpc>
                <a:spcPct val="106000"/>
              </a:lnSpc>
              <a:spcBef>
                <a:spcPts val="700"/>
              </a:spcBef>
              <a:buFont typeface="Calibri"/>
              <a:buAutoNum type="alphaLcPeriod"/>
            </a:pPr>
            <a:r>
              <a:rPr lang="ro-RO" sz="3000" b="1" dirty="0">
                <a:latin typeface="+mj-lt"/>
                <a:cs typeface="Times New Roman"/>
              </a:rPr>
              <a:t>administrarea testului </a:t>
            </a:r>
            <a:r>
              <a:rPr lang="ro-RO" sz="3000" b="1" dirty="0" err="1">
                <a:latin typeface="+mj-lt"/>
                <a:cs typeface="Times New Roman"/>
              </a:rPr>
              <a:t>sumativ</a:t>
            </a:r>
            <a:r>
              <a:rPr lang="ro-RO" sz="3000" dirty="0">
                <a:latin typeface="+mj-lt"/>
                <a:cs typeface="Times New Roman"/>
              </a:rPr>
              <a:t>, pentru întregul program de instruire, cu note acordate elevilor în funcţie de standardele de performanţă atinse.</a:t>
            </a:r>
          </a:p>
          <a:p>
            <a:pPr lvl="0" algn="just">
              <a:lnSpc>
                <a:spcPct val="106000"/>
              </a:lnSpc>
              <a:spcBef>
                <a:spcPts val="700"/>
              </a:spcBef>
              <a:buFont typeface="Calibri"/>
              <a:buAutoNum type="alphaLcPeriod"/>
            </a:pPr>
            <a:endParaRPr lang="ro-RO" sz="3000" dirty="0">
              <a:latin typeface="+mj-lt"/>
              <a:cs typeface="Times New Roman"/>
            </a:endParaRPr>
          </a:p>
          <a:p>
            <a:pPr lvl="0" algn="just">
              <a:lnSpc>
                <a:spcPct val="106000"/>
              </a:lnSpc>
              <a:spcBef>
                <a:spcPts val="700"/>
              </a:spcBef>
              <a:buFont typeface="Calibri"/>
              <a:buAutoNum type="alphaLcPeriod"/>
            </a:pPr>
            <a:r>
              <a:rPr lang="ro-RO" sz="3000" dirty="0">
                <a:latin typeface="+mj-lt"/>
                <a:cs typeface="Times New Roman"/>
              </a:rPr>
              <a:t>această modalitate de evaluare îl plasează pe elev în </a:t>
            </a:r>
            <a:r>
              <a:rPr lang="ro-RO" sz="3000" b="1" dirty="0">
                <a:latin typeface="+mj-lt"/>
                <a:cs typeface="Times New Roman"/>
              </a:rPr>
              <a:t>competiţie cu sine însuşi </a:t>
            </a:r>
            <a:r>
              <a:rPr lang="ro-RO" sz="3000" dirty="0">
                <a:latin typeface="+mj-lt"/>
                <a:cs typeface="Times New Roman"/>
              </a:rPr>
              <a:t>şi cu materialul pe care l-a avut de învăţat pentru nota maximă, şi nu în competiţie cu ceilalţi elevi. </a:t>
            </a:r>
            <a:endParaRPr lang="ro-RO" sz="2600" dirty="0">
              <a:latin typeface="+mj-lt"/>
              <a:cs typeface="Times New Roman"/>
            </a:endParaRPr>
          </a:p>
          <a:p>
            <a:pPr marL="0" lvl="0" indent="0">
              <a:spcBef>
                <a:spcPts val="700"/>
              </a:spcBef>
              <a:buNone/>
            </a:pPr>
            <a:endParaRPr lang="ro-RO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457200" y="1124744"/>
            <a:ext cx="8229600" cy="5001415"/>
          </a:xfrm>
        </p:spPr>
        <p:txBody>
          <a:bodyPr anchorCtr="1"/>
          <a:lstStyle/>
          <a:p>
            <a:pPr marL="0" lvl="0" indent="0" algn="ctr">
              <a:lnSpc>
                <a:spcPct val="115000"/>
              </a:lnSpc>
              <a:spcBef>
                <a:spcPts val="900"/>
              </a:spcBef>
              <a:spcAft>
                <a:spcPts val="1000"/>
              </a:spcAft>
              <a:buNone/>
            </a:pPr>
            <a:r>
              <a:rPr lang="ro-RO" sz="3600" b="1" dirty="0">
                <a:solidFill>
                  <a:srgbClr val="00B050"/>
                </a:solidFill>
                <a:latin typeface="+mj-lt"/>
                <a:cs typeface="Times New Roman"/>
              </a:rPr>
              <a:t>Ce spune cercetarea aplicată? 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o-RO" b="1" i="1" dirty="0" smtClean="0">
              <a:solidFill>
                <a:srgbClr val="333333"/>
              </a:solidFill>
              <a:latin typeface="+mj-lt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o-RO" b="1" i="1" dirty="0" smtClean="0">
              <a:solidFill>
                <a:srgbClr val="333333"/>
              </a:solidFill>
              <a:latin typeface="+mj-lt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o-RO" b="1" i="1" dirty="0">
              <a:solidFill>
                <a:srgbClr val="333333"/>
              </a:solidFill>
              <a:latin typeface="+mj-lt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o-RO" b="1" i="1" dirty="0">
              <a:solidFill>
                <a:srgbClr val="333333"/>
              </a:solidFill>
              <a:latin typeface="+mj-lt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b="1" dirty="0">
                <a:latin typeface="+mj-lt"/>
                <a:cs typeface="Times New Roman"/>
              </a:rPr>
              <a:t>CERCETARE REALIZATĂ de 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b="1" dirty="0">
                <a:latin typeface="+mj-lt"/>
                <a:cs typeface="Times New Roman"/>
              </a:rPr>
              <a:t>I. JINGA și I. NEGREŢ(1987)</a:t>
            </a:r>
            <a:endParaRPr lang="ro-RO" sz="2800" dirty="0">
              <a:latin typeface="+mj-lt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3240360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3200" b="1" dirty="0">
                <a:solidFill>
                  <a:srgbClr val="0070C0"/>
                </a:solidFill>
                <a:latin typeface="+mj-lt"/>
                <a:cs typeface="Times New Roman"/>
              </a:rPr>
              <a:t>1. Problema</a:t>
            </a:r>
            <a:endParaRPr lang="ro-RO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05000"/>
              </a:lnSpc>
              <a:spcAft>
                <a:spcPts val="1440"/>
              </a:spcAft>
            </a:pPr>
            <a:r>
              <a:rPr lang="ro-RO" sz="2200" b="1" dirty="0">
                <a:latin typeface="+mj-lt"/>
                <a:cs typeface="Times New Roman"/>
              </a:rPr>
              <a:t>Rămânerea în urmă la învățătură </a:t>
            </a:r>
            <a:r>
              <a:rPr lang="ro-RO" sz="2200" dirty="0">
                <a:latin typeface="+mj-lt"/>
                <a:cs typeface="Times New Roman"/>
              </a:rPr>
              <a:t>– începând cu sfârșitul clasei a II-a din ciclul primar, când, un număr variabil de elevi nu mai reușesc să atingă performanțele școlare minimal acceptabile în raport cu programele școlare</a:t>
            </a:r>
            <a:r>
              <a:rPr lang="ro-RO" sz="2200" dirty="0" smtClean="0">
                <a:latin typeface="+mj-lt"/>
                <a:cs typeface="Times New Roman"/>
              </a:rPr>
              <a:t>. </a:t>
            </a:r>
            <a:r>
              <a:rPr lang="ro-RO" sz="2200" dirty="0">
                <a:latin typeface="+mj-lt"/>
                <a:cs typeface="Times New Roman"/>
              </a:rPr>
              <a:t>În condițiile obișnuite ale învățământului numai unii elevi reușesc să parcurgă, în ritmul impus, sarcinile școlare.</a:t>
            </a:r>
          </a:p>
          <a:p>
            <a:pPr marL="0" lvl="0" indent="0">
              <a:lnSpc>
                <a:spcPct val="90000"/>
              </a:lnSpc>
              <a:buNone/>
            </a:pPr>
            <a:endParaRPr lang="ro-R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22156"/>
            <a:ext cx="3377952" cy="253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2700" b="1" dirty="0">
                <a:solidFill>
                  <a:srgbClr val="0070C0"/>
                </a:solidFill>
                <a:latin typeface="+mj-lt"/>
                <a:cs typeface="Times New Roman"/>
              </a:rPr>
              <a:t>2. Ipoteza cercetării</a:t>
            </a:r>
            <a:endParaRPr lang="ro-RO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05000"/>
              </a:lnSpc>
              <a:spcBef>
                <a:spcPts val="600"/>
              </a:spcBef>
              <a:spcAft>
                <a:spcPts val="1440"/>
              </a:spcAft>
            </a:pPr>
            <a:r>
              <a:rPr lang="ro-RO" sz="2200" dirty="0">
                <a:latin typeface="+mj-lt"/>
                <a:cs typeface="Times New Roman"/>
              </a:rPr>
              <a:t>Utilizând o anumită tehnologie de proiectare și realizare a instruirii, în condițiile unui diagnostic riguros al stării inițiale a acesteia, </a:t>
            </a:r>
            <a:r>
              <a:rPr lang="ro-RO" sz="2200" b="1" dirty="0">
                <a:latin typeface="+mj-lt"/>
                <a:cs typeface="Times New Roman"/>
              </a:rPr>
              <a:t>este posibilă “acoperirea” lacunelor grave prin programe speciale de recuperare</a:t>
            </a:r>
            <a:r>
              <a:rPr lang="ro-RO" sz="2200" dirty="0">
                <a:latin typeface="+mj-lt"/>
                <a:cs typeface="Times New Roman"/>
              </a:rPr>
              <a:t> la care să participe toți elevii cu rămâneri importante în urmă la învățătură, stimularea elevilor cu ritm rapid de învățare și tratarea diferențiată prin </a:t>
            </a:r>
            <a:r>
              <a:rPr lang="ro-RO" sz="2200" b="1" i="1" dirty="0">
                <a:latin typeface="+mj-lt"/>
                <a:cs typeface="Times New Roman"/>
              </a:rPr>
              <a:t>dirijarea nemijlocită a învățării cunoștințelor esențiale în clasă</a:t>
            </a:r>
            <a:r>
              <a:rPr lang="ro-RO" sz="2200" dirty="0">
                <a:latin typeface="+mj-lt"/>
                <a:cs typeface="Times New Roman"/>
              </a:rPr>
              <a:t>.</a:t>
            </a:r>
          </a:p>
          <a:p>
            <a:pPr marL="0" lvl="0" indent="0">
              <a:lnSpc>
                <a:spcPct val="90000"/>
              </a:lnSpc>
              <a:spcBef>
                <a:spcPts val="600"/>
              </a:spcBef>
              <a:buNone/>
            </a:pPr>
            <a:endParaRPr lang="ro-RO" sz="27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53456"/>
            <a:ext cx="3456384" cy="231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2500" b="1" dirty="0">
                <a:solidFill>
                  <a:srgbClr val="0070C0"/>
                </a:solidFill>
                <a:latin typeface="+mj-lt"/>
                <a:cs typeface="Times New Roman"/>
              </a:rPr>
              <a:t>3. Obiectivele cercetării</a:t>
            </a:r>
            <a:endParaRPr lang="ro-RO" sz="25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395532" y="1340766"/>
            <a:ext cx="8424934" cy="5256583"/>
          </a:xfrm>
        </p:spPr>
        <p:txBody>
          <a:bodyPr/>
          <a:lstStyle/>
          <a:p>
            <a:pPr marL="0" lvl="0" indent="0" algn="just">
              <a:lnSpc>
                <a:spcPct val="95000"/>
              </a:lnSpc>
              <a:spcBef>
                <a:spcPts val="400"/>
              </a:spcBef>
              <a:spcAft>
                <a:spcPts val="1440"/>
              </a:spcAft>
              <a:buNone/>
            </a:pPr>
            <a:r>
              <a:rPr lang="ro-RO" sz="2000" dirty="0" smtClean="0">
                <a:latin typeface="+mj-lt"/>
                <a:cs typeface="Times New Roman"/>
              </a:rPr>
              <a:t>4 </a:t>
            </a:r>
            <a:r>
              <a:rPr lang="ro-RO" sz="2000" dirty="0">
                <a:latin typeface="+mj-lt"/>
                <a:cs typeface="Times New Roman"/>
              </a:rPr>
              <a:t>efecte:</a:t>
            </a:r>
          </a:p>
          <a:p>
            <a:pPr lvl="0" algn="just">
              <a:lnSpc>
                <a:spcPct val="95000"/>
              </a:lnSpc>
              <a:spcBef>
                <a:spcPts val="400"/>
              </a:spcBef>
              <a:spcAft>
                <a:spcPts val="1440"/>
              </a:spcAft>
              <a:buFont typeface="Calibri"/>
              <a:buAutoNum type="alphaLcParenR"/>
            </a:pPr>
            <a:r>
              <a:rPr lang="ro-RO" sz="2000" dirty="0">
                <a:latin typeface="+mj-lt"/>
                <a:cs typeface="Times New Roman"/>
              </a:rPr>
              <a:t>Reducerea semnificativă sau chiar anularea completă a </a:t>
            </a:r>
            <a:r>
              <a:rPr lang="ro-RO" sz="2000" b="1" dirty="0">
                <a:latin typeface="+mj-lt"/>
                <a:cs typeface="Times New Roman"/>
              </a:rPr>
              <a:t>procentului de elevi cu rămâneri în urmă la învățătură, </a:t>
            </a:r>
            <a:r>
              <a:rPr lang="ro-RO" sz="2000" dirty="0">
                <a:latin typeface="+mj-lt"/>
                <a:cs typeface="Times New Roman"/>
              </a:rPr>
              <a:t>prin lichidarea lacunelor intervenite în instruirea anterioară, indiferent de ciclul de învățământ sau </a:t>
            </a:r>
            <a:r>
              <a:rPr lang="ro-RO" sz="2000" dirty="0" smtClean="0">
                <a:latin typeface="+mj-lt"/>
                <a:cs typeface="Times New Roman"/>
              </a:rPr>
              <a:t>disciplina </a:t>
            </a:r>
            <a:r>
              <a:rPr lang="ro-RO" sz="2000" dirty="0">
                <a:latin typeface="+mj-lt"/>
                <a:cs typeface="Times New Roman"/>
              </a:rPr>
              <a:t>predată;</a:t>
            </a:r>
          </a:p>
          <a:p>
            <a:pPr lvl="0" algn="just">
              <a:lnSpc>
                <a:spcPct val="95000"/>
              </a:lnSpc>
              <a:spcBef>
                <a:spcPts val="400"/>
              </a:spcBef>
              <a:spcAft>
                <a:spcPts val="1440"/>
              </a:spcAft>
              <a:buFont typeface="Calibri"/>
              <a:buAutoNum type="alphaLcParenR"/>
            </a:pPr>
            <a:r>
              <a:rPr lang="ro-RO" sz="2000" b="1" dirty="0">
                <a:latin typeface="+mj-lt"/>
                <a:cs typeface="Times New Roman"/>
              </a:rPr>
              <a:t>Creșterea generală reală a nivelului la învățătură al tuturor elevilor</a:t>
            </a:r>
            <a:r>
              <a:rPr lang="ro-RO" sz="2000" dirty="0">
                <a:latin typeface="+mj-lt"/>
                <a:cs typeface="Times New Roman"/>
              </a:rPr>
              <a:t>, indiferent de nivelul pregătirii la începerea cercetării și de specificul disciplinei;</a:t>
            </a:r>
          </a:p>
          <a:p>
            <a:pPr lvl="0" algn="just">
              <a:lnSpc>
                <a:spcPct val="95000"/>
              </a:lnSpc>
              <a:spcBef>
                <a:spcPts val="400"/>
              </a:spcBef>
              <a:spcAft>
                <a:spcPts val="1440"/>
              </a:spcAft>
              <a:buFont typeface="Calibri"/>
              <a:buAutoNum type="alphaLcParenR"/>
            </a:pPr>
            <a:r>
              <a:rPr lang="ro-RO" sz="2000" dirty="0">
                <a:latin typeface="+mj-lt"/>
                <a:cs typeface="Times New Roman"/>
              </a:rPr>
              <a:t>Formarea capacităților și priceperilor pedagogice necesare pentru </a:t>
            </a:r>
            <a:r>
              <a:rPr lang="ro-RO" sz="2000" b="1" dirty="0">
                <a:latin typeface="+mj-lt"/>
                <a:cs typeface="Times New Roman"/>
              </a:rPr>
              <a:t>determinarea eficacității generale a instruirii la fiecare cadru didactic </a:t>
            </a:r>
            <a:r>
              <a:rPr lang="ro-RO" sz="2000" dirty="0">
                <a:latin typeface="+mj-lt"/>
                <a:cs typeface="Times New Roman"/>
              </a:rPr>
              <a:t>participant la cercetare;</a:t>
            </a:r>
          </a:p>
          <a:p>
            <a:pPr lvl="0" algn="just">
              <a:lnSpc>
                <a:spcPct val="95000"/>
              </a:lnSpc>
              <a:spcBef>
                <a:spcPts val="400"/>
              </a:spcBef>
              <a:spcAft>
                <a:spcPts val="1440"/>
              </a:spcAft>
              <a:buFont typeface="Calibri"/>
              <a:buAutoNum type="alphaLcParenR"/>
            </a:pPr>
            <a:r>
              <a:rPr lang="ro-RO" sz="2000" dirty="0">
                <a:latin typeface="+mj-lt"/>
                <a:cs typeface="Times New Roman"/>
              </a:rPr>
              <a:t>Creșterea gradului de </a:t>
            </a:r>
            <a:r>
              <a:rPr lang="ro-RO" sz="2000" b="1" dirty="0">
                <a:latin typeface="+mj-lt"/>
                <a:cs typeface="Times New Roman"/>
              </a:rPr>
              <a:t>adeziune al educatorilor la o inovație pedagogică</a:t>
            </a:r>
            <a:r>
              <a:rPr lang="ro-RO" sz="2000" dirty="0">
                <a:latin typeface="+mj-lt"/>
                <a:cs typeface="Times New Roman"/>
              </a:rPr>
              <a:t> aptă să confere un plus de </a:t>
            </a:r>
            <a:r>
              <a:rPr lang="ro-RO" sz="2000" dirty="0" smtClean="0">
                <a:latin typeface="+mj-lt"/>
                <a:cs typeface="Times New Roman"/>
              </a:rPr>
              <a:t>eficiență </a:t>
            </a:r>
            <a:r>
              <a:rPr lang="ro-RO" sz="2000" dirty="0">
                <a:latin typeface="+mj-lt"/>
                <a:cs typeface="Times New Roman"/>
              </a:rPr>
              <a:t>procesului de învățământ.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endParaRPr lang="ro-RO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457200" y="188640"/>
            <a:ext cx="8229600" cy="5505471"/>
          </a:xfrm>
        </p:spPr>
        <p:txBody>
          <a:bodyPr/>
          <a:lstStyle/>
          <a:p>
            <a:pPr marL="0" lvl="0" indent="0" algn="ctr">
              <a:lnSpc>
                <a:spcPct val="9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ro-RO" sz="2200" b="1" dirty="0">
                <a:solidFill>
                  <a:srgbClr val="C00000"/>
                </a:solidFill>
                <a:latin typeface="+mj-lt"/>
                <a:cs typeface="Times New Roman"/>
              </a:rPr>
              <a:t>De la “visul lui Comenius” </a:t>
            </a:r>
            <a:r>
              <a:rPr lang="ro-RO" sz="2200" b="1" i="1" dirty="0">
                <a:solidFill>
                  <a:srgbClr val="C00000"/>
                </a:solidFill>
                <a:latin typeface="+mj-lt"/>
                <a:cs typeface="Times New Roman"/>
              </a:rPr>
              <a:t>“a-i învață pe </a:t>
            </a:r>
            <a:r>
              <a:rPr lang="ro-RO" sz="2200" b="1" i="1" dirty="0" smtClean="0">
                <a:solidFill>
                  <a:srgbClr val="C00000"/>
                </a:solidFill>
                <a:latin typeface="+mj-lt"/>
                <a:cs typeface="Times New Roman"/>
              </a:rPr>
              <a:t>toți, </a:t>
            </a:r>
            <a:r>
              <a:rPr lang="ro-RO" sz="2200" b="1" i="1" dirty="0">
                <a:solidFill>
                  <a:srgbClr val="C00000"/>
                </a:solidFill>
                <a:latin typeface="+mj-lt"/>
                <a:cs typeface="Times New Roman"/>
              </a:rPr>
              <a:t>totul”</a:t>
            </a:r>
            <a:r>
              <a:rPr lang="ro-RO" sz="2200" b="1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endParaRPr lang="ro-RO" sz="2200" b="1" dirty="0" smtClean="0">
              <a:solidFill>
                <a:srgbClr val="C00000"/>
              </a:solidFill>
              <a:latin typeface="+mj-lt"/>
              <a:cs typeface="Times New Roman"/>
            </a:endParaRPr>
          </a:p>
          <a:p>
            <a:pPr marL="0" lvl="0" indent="0" algn="ctr">
              <a:lnSpc>
                <a:spcPct val="9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ro-RO" sz="2200" b="1" dirty="0" smtClean="0">
                <a:solidFill>
                  <a:srgbClr val="C00000"/>
                </a:solidFill>
                <a:latin typeface="+mj-lt"/>
                <a:cs typeface="Times New Roman"/>
              </a:rPr>
              <a:t>la </a:t>
            </a:r>
            <a:r>
              <a:rPr lang="ro-RO" sz="2200" b="1" dirty="0">
                <a:solidFill>
                  <a:srgbClr val="C00000"/>
                </a:solidFill>
                <a:latin typeface="+mj-lt"/>
                <a:cs typeface="Times New Roman"/>
              </a:rPr>
              <a:t>situațiile statistice de azi</a:t>
            </a:r>
            <a:r>
              <a:rPr lang="en-US" sz="2200" b="1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lang="ro-RO" sz="2200" b="1" dirty="0" smtClean="0">
                <a:solidFill>
                  <a:srgbClr val="C00000"/>
                </a:solidFill>
                <a:latin typeface="+mj-lt"/>
                <a:cs typeface="Times New Roman"/>
              </a:rPr>
              <a:t>…</a:t>
            </a:r>
            <a:endParaRPr lang="en-US" sz="2200" b="1" dirty="0" smtClean="0">
              <a:solidFill>
                <a:srgbClr val="C00000"/>
              </a:solidFill>
              <a:latin typeface="+mj-lt"/>
              <a:cs typeface="Times New Roman"/>
            </a:endParaRPr>
          </a:p>
          <a:p>
            <a:pPr marL="0" lvl="0" indent="0" algn="ctr">
              <a:lnSpc>
                <a:spcPct val="95000"/>
              </a:lnSpc>
              <a:spcBef>
                <a:spcPts val="500"/>
              </a:spcBef>
              <a:spcAft>
                <a:spcPts val="1000"/>
              </a:spcAft>
              <a:buNone/>
            </a:pPr>
            <a:endParaRPr lang="ro-RO" sz="1900" dirty="0">
              <a:solidFill>
                <a:srgbClr val="C00000"/>
              </a:solidFill>
              <a:latin typeface="+mj-lt"/>
              <a:cs typeface="Times New Roman"/>
            </a:endParaRPr>
          </a:p>
          <a:p>
            <a:pPr lvl="0" algn="just">
              <a:lnSpc>
                <a:spcPct val="9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200" dirty="0">
                <a:solidFill>
                  <a:schemeClr val="tx1"/>
                </a:solidFill>
                <a:latin typeface="+mj-lt"/>
                <a:cs typeface="Times New Roman"/>
              </a:rPr>
              <a:t>E</a:t>
            </a:r>
            <a:r>
              <a:rPr lang="ro-RO" sz="2200" dirty="0" err="1" smtClean="0">
                <a:solidFill>
                  <a:schemeClr val="tx1"/>
                </a:solidFill>
                <a:latin typeface="+mj-lt"/>
                <a:cs typeface="Times New Roman"/>
              </a:rPr>
              <a:t>valuare</a:t>
            </a:r>
            <a:r>
              <a:rPr lang="ro-RO" sz="2200" dirty="0" smtClean="0">
                <a:solidFill>
                  <a:schemeClr val="tx1"/>
                </a:solidFill>
                <a:latin typeface="+mj-lt"/>
                <a:cs typeface="Times New Roman"/>
              </a:rPr>
              <a:t> națională</a:t>
            </a:r>
            <a:r>
              <a:rPr lang="en-US" sz="2200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j-lt"/>
                <a:cs typeface="Times New Roman"/>
              </a:rPr>
              <a:t>→ </a:t>
            </a:r>
            <a:r>
              <a:rPr lang="en-US" sz="2200" b="1" dirty="0">
                <a:solidFill>
                  <a:schemeClr val="tx1"/>
                </a:solidFill>
                <a:latin typeface="+mj-lt"/>
                <a:cs typeface="Times New Roman"/>
              </a:rPr>
              <a:t>73,6% </a:t>
            </a:r>
            <a:r>
              <a:rPr lang="en-US" sz="2200" dirty="0" smtClean="0">
                <a:solidFill>
                  <a:schemeClr val="tx1"/>
                </a:solidFill>
                <a:latin typeface="+mj-lt"/>
                <a:cs typeface="Times New Roman"/>
              </a:rPr>
              <a:t>(</a:t>
            </a:r>
            <a:r>
              <a:rPr lang="ro-RO" sz="2200" dirty="0" smtClean="0">
                <a:solidFill>
                  <a:schemeClr val="tx1"/>
                </a:solidFill>
                <a:latin typeface="+mj-lt"/>
                <a:cs typeface="Times New Roman"/>
              </a:rPr>
              <a:t>2018, nivel național: </a:t>
            </a:r>
            <a:r>
              <a:rPr lang="ro-RO" sz="2200" dirty="0" smtClean="0">
                <a:solidFill>
                  <a:srgbClr val="333333"/>
                </a:solidFill>
                <a:latin typeface="+mj-lt"/>
              </a:rPr>
              <a:t>61,4% </a:t>
            </a:r>
            <a:r>
              <a:rPr lang="en-US" sz="2200" dirty="0" smtClean="0">
                <a:solidFill>
                  <a:schemeClr val="tx1"/>
                </a:solidFill>
                <a:latin typeface="+mj-lt"/>
                <a:cs typeface="Times New Roman"/>
              </a:rPr>
              <a:t>la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  <a:cs typeface="Times New Roman"/>
              </a:rPr>
              <a:t>matematic</a:t>
            </a:r>
            <a:r>
              <a:rPr lang="ro-RO" sz="2200" dirty="0" smtClean="0">
                <a:solidFill>
                  <a:schemeClr val="tx1"/>
                </a:solidFill>
                <a:latin typeface="+mj-lt"/>
                <a:cs typeface="Times New Roman"/>
              </a:rPr>
              <a:t>ă, </a:t>
            </a:r>
            <a:r>
              <a:rPr lang="ro-RO" sz="2200" dirty="0">
                <a:solidFill>
                  <a:srgbClr val="333333"/>
                </a:solidFill>
                <a:latin typeface="+mj-lt"/>
              </a:rPr>
              <a:t>83,2%</a:t>
            </a:r>
            <a:r>
              <a:rPr lang="ro-RO" sz="2200" dirty="0" smtClean="0">
                <a:solidFill>
                  <a:schemeClr val="tx1"/>
                </a:solidFill>
                <a:latin typeface="+mj-lt"/>
                <a:cs typeface="Times New Roman"/>
              </a:rPr>
              <a:t> la limba română)</a:t>
            </a:r>
            <a:endParaRPr lang="en-US" sz="2200" dirty="0" smtClean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0" algn="just">
              <a:lnSpc>
                <a:spcPct val="9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200" dirty="0">
                <a:solidFill>
                  <a:schemeClr val="tx1"/>
                </a:solidFill>
                <a:latin typeface="+mj-lt"/>
                <a:cs typeface="Times New Roman"/>
              </a:rPr>
              <a:t>B</a:t>
            </a:r>
            <a:r>
              <a:rPr lang="ro-RO" sz="2200" dirty="0" err="1" smtClean="0">
                <a:solidFill>
                  <a:schemeClr val="tx1"/>
                </a:solidFill>
                <a:latin typeface="+mj-lt"/>
                <a:cs typeface="Times New Roman"/>
              </a:rPr>
              <a:t>acalaureat</a:t>
            </a:r>
            <a:r>
              <a:rPr lang="ro-RO" sz="2200" dirty="0" smtClean="0">
                <a:solidFill>
                  <a:schemeClr val="tx1"/>
                </a:solidFill>
                <a:latin typeface="+mj-lt"/>
                <a:cs typeface="Times New Roman"/>
              </a:rPr>
              <a:t>→</a:t>
            </a:r>
            <a:r>
              <a:rPr lang="en-US" sz="2200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o-RO" sz="2200" b="1" dirty="0">
                <a:solidFill>
                  <a:srgbClr val="333333"/>
                </a:solidFill>
                <a:latin typeface="+mj-lt"/>
              </a:rPr>
              <a:t>74,7</a:t>
            </a:r>
            <a:r>
              <a:rPr lang="ro-RO" sz="2200" b="1" dirty="0" smtClean="0">
                <a:solidFill>
                  <a:srgbClr val="333333"/>
                </a:solidFill>
                <a:latin typeface="+mj-lt"/>
              </a:rPr>
              <a:t>% </a:t>
            </a:r>
            <a:r>
              <a:rPr lang="ro-RO" sz="2200" dirty="0" smtClean="0">
                <a:solidFill>
                  <a:srgbClr val="333333"/>
                </a:solidFill>
                <a:latin typeface="+mj-lt"/>
              </a:rPr>
              <a:t>(2018, nivel național)</a:t>
            </a:r>
            <a:endParaRPr lang="en-US" sz="2200" dirty="0" smtClean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0" algn="just">
              <a:lnSpc>
                <a:spcPct val="9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200" dirty="0" err="1" smtClean="0">
                <a:solidFill>
                  <a:schemeClr val="tx1"/>
                </a:solidFill>
                <a:latin typeface="+mj-lt"/>
                <a:cs typeface="Times New Roman"/>
              </a:rPr>
              <a:t>Promovabilitate</a:t>
            </a:r>
            <a:r>
              <a:rPr lang="ro-RO" sz="2200" dirty="0" smtClean="0">
                <a:solidFill>
                  <a:schemeClr val="tx1"/>
                </a:solidFill>
                <a:latin typeface="+mj-lt"/>
                <a:cs typeface="Times New Roman"/>
              </a:rPr>
              <a:t> (2018-2019, semestrul I, județul Iași)</a:t>
            </a:r>
            <a:r>
              <a:rPr lang="en-US" sz="2200" dirty="0" smtClean="0">
                <a:solidFill>
                  <a:schemeClr val="tx1"/>
                </a:solidFill>
                <a:latin typeface="+mj-lt"/>
                <a:cs typeface="Times New Roman"/>
              </a:rPr>
              <a:t>:</a:t>
            </a:r>
          </a:p>
          <a:p>
            <a:pPr marL="0" lvl="0" indent="0" algn="just">
              <a:lnSpc>
                <a:spcPct val="95000"/>
              </a:lnSpc>
              <a:spcBef>
                <a:spcPts val="500"/>
              </a:spcBef>
              <a:spcAft>
                <a:spcPts val="1000"/>
              </a:spcAft>
              <a:buNone/>
            </a:pPr>
            <a:endParaRPr lang="en-US" sz="2200" dirty="0" smtClean="0">
              <a:solidFill>
                <a:srgbClr val="C00000"/>
              </a:solidFill>
              <a:latin typeface="+mj-lt"/>
              <a:cs typeface="Times New Roman"/>
            </a:endParaRPr>
          </a:p>
          <a:p>
            <a:pPr lvl="0" algn="just">
              <a:lnSpc>
                <a:spcPct val="95000"/>
              </a:lnSpc>
              <a:spcBef>
                <a:spcPts val="500"/>
              </a:spcBef>
              <a:spcAft>
                <a:spcPts val="1000"/>
              </a:spcAft>
            </a:pPr>
            <a:endParaRPr lang="en-US" sz="2200" dirty="0">
              <a:solidFill>
                <a:srgbClr val="C00000"/>
              </a:solidFill>
              <a:latin typeface="+mj-lt"/>
              <a:cs typeface="Times New Roman"/>
            </a:endParaRPr>
          </a:p>
          <a:p>
            <a:pPr lvl="0" algn="just">
              <a:lnSpc>
                <a:spcPct val="95000"/>
              </a:lnSpc>
              <a:spcBef>
                <a:spcPts val="500"/>
              </a:spcBef>
              <a:spcAft>
                <a:spcPts val="1000"/>
              </a:spcAft>
            </a:pPr>
            <a:endParaRPr lang="en-US" sz="2200" dirty="0" smtClean="0">
              <a:solidFill>
                <a:srgbClr val="C00000"/>
              </a:solidFill>
              <a:latin typeface="+mj-lt"/>
              <a:cs typeface="Times New Roman"/>
            </a:endParaRPr>
          </a:p>
          <a:p>
            <a:pPr lvl="0" algn="just">
              <a:lnSpc>
                <a:spcPct val="95000"/>
              </a:lnSpc>
              <a:spcBef>
                <a:spcPts val="500"/>
              </a:spcBef>
              <a:spcAft>
                <a:spcPts val="1000"/>
              </a:spcAft>
            </a:pPr>
            <a:endParaRPr lang="en-US" sz="2200" dirty="0" smtClean="0">
              <a:solidFill>
                <a:srgbClr val="C00000"/>
              </a:solidFill>
              <a:latin typeface="+mj-lt"/>
              <a:cs typeface="Times New Roman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ro-RO" sz="25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423604"/>
              </p:ext>
            </p:extLst>
          </p:nvPr>
        </p:nvGraphicFramePr>
        <p:xfrm>
          <a:off x="971600" y="3833082"/>
          <a:ext cx="4520501" cy="1900174"/>
        </p:xfrm>
        <a:graphic>
          <a:graphicData uri="http://schemas.openxmlformats.org/drawingml/2006/table">
            <a:tbl>
              <a:tblPr/>
              <a:tblGrid>
                <a:gridCol w="650730"/>
                <a:gridCol w="2192178"/>
                <a:gridCol w="167759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ro-RO" sz="1300" dirty="0"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ro-RO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Nr.</a:t>
                      </a:r>
                      <a:endParaRPr lang="ro-RO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crt.</a:t>
                      </a:r>
                      <a:endParaRPr lang="ro-RO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Nivel de școlarizare/ an școlar</a:t>
                      </a:r>
                      <a:endParaRPr lang="ro-RO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2018-2019</a:t>
                      </a:r>
                      <a:endParaRPr lang="ro-RO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o-RO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Primar, zi </a:t>
                      </a:r>
                      <a:endParaRPr lang="ro-RO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80,60</a:t>
                      </a:r>
                      <a:endParaRPr lang="ro-RO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o-RO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Gimnazial, zi</a:t>
                      </a:r>
                      <a:endParaRPr lang="ro-RO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80,19</a:t>
                      </a:r>
                      <a:endParaRPr lang="ro-RO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o-RO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Liceal, zi</a:t>
                      </a:r>
                      <a:endParaRPr lang="ro-RO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83,43</a:t>
                      </a:r>
                      <a:endParaRPr lang="ro-RO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o-RO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Profesional, zi</a:t>
                      </a:r>
                      <a:endParaRPr lang="ro-RO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75,27</a:t>
                      </a:r>
                      <a:endParaRPr lang="ro-RO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1000"/>
              </a:spcBef>
              <a:spcAft>
                <a:spcPts val="1440"/>
              </a:spcAft>
            </a:pPr>
            <a:r>
              <a:rPr lang="ro-RO" sz="2600" b="1" dirty="0">
                <a:solidFill>
                  <a:srgbClr val="0070C0"/>
                </a:solidFill>
                <a:latin typeface="+mj-lt"/>
                <a:cs typeface="Times New Roman"/>
              </a:rPr>
              <a:t>4. Organizarea cercetării</a:t>
            </a:r>
            <a:r>
              <a:rPr lang="ro-RO" sz="1800" dirty="0">
                <a:cs typeface="Times New Roman"/>
              </a:rPr>
              <a:t/>
            </a:r>
            <a:br>
              <a:rPr lang="ro-RO" sz="1800" dirty="0">
                <a:cs typeface="Times New Roman"/>
              </a:rPr>
            </a:br>
            <a:endParaRPr lang="ro-RO" sz="4000" dirty="0"/>
          </a:p>
        </p:txBody>
      </p:sp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457200" y="1412776"/>
            <a:ext cx="8229600" cy="4525959"/>
          </a:xfrm>
        </p:spPr>
        <p:txBody>
          <a:bodyPr/>
          <a:lstStyle/>
          <a:p>
            <a:pPr marL="0" lvl="0" indent="0" algn="just">
              <a:lnSpc>
                <a:spcPct val="105000"/>
              </a:lnSpc>
              <a:spcBef>
                <a:spcPts val="600"/>
              </a:spcBef>
              <a:spcAft>
                <a:spcPts val="1440"/>
              </a:spcAft>
              <a:buNone/>
            </a:pPr>
            <a:r>
              <a:rPr lang="ro-RO" sz="2200" dirty="0">
                <a:latin typeface="+mj-lt"/>
                <a:cs typeface="Times New Roman"/>
              </a:rPr>
              <a:t>3 categorii fundamentale de activități:</a:t>
            </a:r>
          </a:p>
          <a:p>
            <a:pPr lvl="0" algn="just">
              <a:lnSpc>
                <a:spcPct val="105000"/>
              </a:lnSpc>
              <a:spcBef>
                <a:spcPts val="600"/>
              </a:spcBef>
              <a:spcAft>
                <a:spcPts val="1440"/>
              </a:spcAft>
              <a:buFont typeface="Calibri"/>
              <a:buAutoNum type="alphaLcParenR"/>
            </a:pPr>
            <a:r>
              <a:rPr lang="ro-RO" sz="2200" b="1" dirty="0">
                <a:latin typeface="+mj-lt"/>
                <a:cs typeface="Times New Roman"/>
              </a:rPr>
              <a:t>diagnosticul instruirii </a:t>
            </a:r>
            <a:r>
              <a:rPr lang="ro-RO" sz="2200" dirty="0">
                <a:latin typeface="+mj-lt"/>
                <a:cs typeface="Times New Roman"/>
              </a:rPr>
              <a:t>– pentru stabilirea “stării inițiale” a instruirii;</a:t>
            </a:r>
          </a:p>
          <a:p>
            <a:pPr lvl="0" algn="just">
              <a:lnSpc>
                <a:spcPct val="105000"/>
              </a:lnSpc>
              <a:spcBef>
                <a:spcPts val="600"/>
              </a:spcBef>
              <a:spcAft>
                <a:spcPts val="1440"/>
              </a:spcAft>
              <a:buFont typeface="Calibri"/>
              <a:buAutoNum type="alphaLcParenR"/>
            </a:pPr>
            <a:r>
              <a:rPr lang="ro-RO" sz="2200" b="1" dirty="0">
                <a:latin typeface="+mj-lt"/>
                <a:cs typeface="Times New Roman"/>
              </a:rPr>
              <a:t>instruirea diferențială </a:t>
            </a:r>
            <a:r>
              <a:rPr lang="ro-RO" sz="2200" dirty="0">
                <a:latin typeface="+mj-lt"/>
                <a:cs typeface="Times New Roman"/>
              </a:rPr>
              <a:t>– pentru dirijarea riguroasă a învățării în direcția obiectivelor;</a:t>
            </a:r>
          </a:p>
          <a:p>
            <a:pPr lvl="0" algn="just">
              <a:lnSpc>
                <a:spcPct val="105000"/>
              </a:lnSpc>
              <a:spcBef>
                <a:spcPts val="600"/>
              </a:spcBef>
              <a:spcAft>
                <a:spcPts val="1440"/>
              </a:spcAft>
              <a:buFont typeface="Calibri"/>
              <a:buAutoNum type="alphaLcParenR"/>
            </a:pPr>
            <a:r>
              <a:rPr lang="ro-RO" sz="2200" b="1" dirty="0">
                <a:latin typeface="+mj-lt"/>
                <a:cs typeface="Times New Roman"/>
              </a:rPr>
              <a:t>evaluarea riguroasă a rezultatelor </a:t>
            </a:r>
            <a:r>
              <a:rPr lang="ro-RO" sz="2200" dirty="0">
                <a:latin typeface="+mj-lt"/>
                <a:cs typeface="Times New Roman"/>
              </a:rPr>
              <a:t>– pentru controlul continuu al procesului prin prisma rezultatelor parțiale sau finale.</a:t>
            </a:r>
          </a:p>
          <a:p>
            <a:pPr marL="0" lvl="0" indent="0">
              <a:lnSpc>
                <a:spcPct val="90000"/>
              </a:lnSpc>
              <a:spcBef>
                <a:spcPts val="600"/>
              </a:spcBef>
              <a:buNone/>
            </a:pPr>
            <a:endParaRPr lang="ro-RO" sz="27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98" y="4797152"/>
            <a:ext cx="5231906" cy="149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628650" lvl="0" indent="-266703">
              <a:lnSpc>
                <a:spcPct val="115000"/>
              </a:lnSpc>
              <a:spcAft>
                <a:spcPts val="1440"/>
              </a:spcAft>
            </a:pPr>
            <a:r>
              <a:rPr lang="ro-RO" sz="2900" b="1" dirty="0">
                <a:solidFill>
                  <a:srgbClr val="0070C0"/>
                </a:solidFill>
                <a:latin typeface="+mj-lt"/>
                <a:cs typeface="Times New Roman"/>
              </a:rPr>
              <a:t>REZULTATE OBȚINUTE</a:t>
            </a:r>
            <a:r>
              <a:rPr lang="ro-RO" sz="2900" dirty="0">
                <a:solidFill>
                  <a:srgbClr val="0070C0"/>
                </a:solidFill>
                <a:latin typeface="+mj-lt"/>
                <a:cs typeface="Times New Roman"/>
              </a:rPr>
              <a:t/>
            </a:r>
            <a:br>
              <a:rPr lang="ro-RO" sz="2900" dirty="0">
                <a:solidFill>
                  <a:srgbClr val="0070C0"/>
                </a:solidFill>
                <a:latin typeface="+mj-lt"/>
                <a:cs typeface="Times New Roman"/>
              </a:rPr>
            </a:br>
            <a:endParaRPr lang="ro-RO" sz="29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323523" y="1412775"/>
            <a:ext cx="8363276" cy="4896547"/>
          </a:xfrm>
        </p:spPr>
        <p:txBody>
          <a:bodyPr/>
          <a:lstStyle/>
          <a:p>
            <a:pPr lvl="0" algn="just">
              <a:lnSpc>
                <a:spcPct val="95000"/>
              </a:lnSpc>
              <a:spcBef>
                <a:spcPts val="600"/>
              </a:spcBef>
              <a:buFont typeface="Wingdings"/>
              <a:buChar char=""/>
            </a:pPr>
            <a:r>
              <a:rPr lang="ro-RO" sz="2300" dirty="0">
                <a:latin typeface="+mj-lt"/>
                <a:cs typeface="Times New Roman"/>
              </a:rPr>
              <a:t>Testarea inițială a evidențiat procente de </a:t>
            </a:r>
            <a:r>
              <a:rPr lang="ro-RO" sz="2300" b="1" dirty="0">
                <a:latin typeface="+mj-lt"/>
                <a:cs typeface="Times New Roman"/>
              </a:rPr>
              <a:t>submediocritate</a:t>
            </a:r>
            <a:r>
              <a:rPr lang="ro-RO" sz="2300" dirty="0">
                <a:latin typeface="+mj-lt"/>
                <a:cs typeface="Times New Roman"/>
              </a:rPr>
              <a:t> (punctaje echivalente unor note între 1-4) și </a:t>
            </a:r>
            <a:r>
              <a:rPr lang="ro-RO" sz="2300" b="1" dirty="0">
                <a:latin typeface="+mj-lt"/>
                <a:cs typeface="Times New Roman"/>
              </a:rPr>
              <a:t>mediocritate</a:t>
            </a:r>
            <a:r>
              <a:rPr lang="ro-RO" sz="2300" dirty="0">
                <a:latin typeface="+mj-lt"/>
                <a:cs typeface="Times New Roman"/>
              </a:rPr>
              <a:t> (note între 5-7) care creșteau de-a lungul școlarității la majoritatea disciplinelor la care s-a experimentat.</a:t>
            </a:r>
          </a:p>
          <a:p>
            <a:pPr marL="0" lvl="0" indent="0" algn="just">
              <a:lnSpc>
                <a:spcPct val="95000"/>
              </a:lnSpc>
              <a:spcBef>
                <a:spcPts val="500"/>
              </a:spcBef>
              <a:buNone/>
            </a:pPr>
            <a:endParaRPr lang="ro-RO" sz="2300" dirty="0">
              <a:latin typeface="+mj-lt"/>
              <a:cs typeface="Times New Roman"/>
            </a:endParaRPr>
          </a:p>
          <a:p>
            <a:pPr lvl="0" algn="just">
              <a:lnSpc>
                <a:spcPct val="95000"/>
              </a:lnSpc>
              <a:spcBef>
                <a:spcPts val="600"/>
              </a:spcBef>
              <a:buFont typeface="Wingdings"/>
              <a:buChar char=""/>
            </a:pPr>
            <a:r>
              <a:rPr lang="ro-RO" sz="2300" dirty="0">
                <a:latin typeface="+mj-lt"/>
                <a:cs typeface="Times New Roman"/>
              </a:rPr>
              <a:t>Aplicarea modelului </a:t>
            </a:r>
            <a:r>
              <a:rPr lang="ro-RO" sz="2300" dirty="0" smtClean="0">
                <a:latin typeface="+mj-lt"/>
                <a:cs typeface="Times New Roman"/>
              </a:rPr>
              <a:t>propus a </a:t>
            </a:r>
            <a:r>
              <a:rPr lang="ro-RO" sz="2300" dirty="0">
                <a:latin typeface="+mj-lt"/>
                <a:cs typeface="Times New Roman"/>
              </a:rPr>
              <a:t>condus la </a:t>
            </a:r>
            <a:r>
              <a:rPr lang="ro-RO" sz="2300" b="1" dirty="0">
                <a:latin typeface="+mj-lt"/>
                <a:cs typeface="Times New Roman"/>
              </a:rPr>
              <a:t>diminuarea sau chiar la anularea completă a procentelor de submediocritate</a:t>
            </a:r>
            <a:r>
              <a:rPr lang="ro-RO" sz="2300" dirty="0" smtClean="0">
                <a:latin typeface="+mj-lt"/>
                <a:cs typeface="Times New Roman"/>
              </a:rPr>
              <a:t>.</a:t>
            </a:r>
          </a:p>
          <a:p>
            <a:pPr lvl="0" algn="just">
              <a:lnSpc>
                <a:spcPct val="95000"/>
              </a:lnSpc>
              <a:spcBef>
                <a:spcPts val="600"/>
              </a:spcBef>
              <a:buFont typeface="Wingdings"/>
              <a:buChar char=""/>
            </a:pPr>
            <a:endParaRPr lang="ro-RO" sz="2300" dirty="0">
              <a:latin typeface="+mj-lt"/>
              <a:cs typeface="Times New Roman"/>
            </a:endParaRPr>
          </a:p>
          <a:p>
            <a:pPr lvl="0" algn="just">
              <a:lnSpc>
                <a:spcPct val="95000"/>
              </a:lnSpc>
              <a:spcBef>
                <a:spcPts val="600"/>
              </a:spcBef>
              <a:buFont typeface="Wingdings"/>
              <a:buChar char=""/>
            </a:pPr>
            <a:r>
              <a:rPr lang="ro-RO" sz="2300" dirty="0" smtClean="0">
                <a:latin typeface="+mj-lt"/>
                <a:cs typeface="Times New Roman"/>
              </a:rPr>
              <a:t> </a:t>
            </a:r>
            <a:r>
              <a:rPr lang="ro-RO" sz="2300" dirty="0">
                <a:latin typeface="+mj-lt"/>
                <a:cs typeface="Times New Roman"/>
              </a:rPr>
              <a:t>Rezultatele înregistrate la testele </a:t>
            </a:r>
            <a:r>
              <a:rPr lang="ro-RO" sz="2300" dirty="0" err="1">
                <a:latin typeface="+mj-lt"/>
                <a:cs typeface="Times New Roman"/>
              </a:rPr>
              <a:t>sumative</a:t>
            </a:r>
            <a:r>
              <a:rPr lang="ro-RO" sz="2300" dirty="0">
                <a:latin typeface="+mj-lt"/>
                <a:cs typeface="Times New Roman"/>
              </a:rPr>
              <a:t> parțiale atestau că toți învățătorii/profesorii care au practicat modelul propus au putut anula aproape complet, în toate școlile experimentale, submediocritatea în pregătirea elevilor la limba română și matematică.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endParaRPr lang="ro-RO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457200" y="1340768"/>
            <a:ext cx="8229600" cy="4525959"/>
          </a:xfrm>
        </p:spPr>
        <p:txBody>
          <a:bodyPr/>
          <a:lstStyle/>
          <a:p>
            <a:pPr lvl="0" algn="just">
              <a:lnSpc>
                <a:spcPct val="95000"/>
              </a:lnSpc>
              <a:spcBef>
                <a:spcPts val="500"/>
              </a:spcBef>
              <a:buFont typeface="Wingdings"/>
              <a:buChar char=""/>
            </a:pPr>
            <a:r>
              <a:rPr lang="ro-RO" sz="2200" dirty="0">
                <a:latin typeface="+mj-lt"/>
                <a:cs typeface="Times New Roman"/>
              </a:rPr>
              <a:t>Efectele benefice ale modelului s-au resimțit, </a:t>
            </a:r>
            <a:r>
              <a:rPr lang="ro-RO" sz="2200" b="1" dirty="0">
                <a:latin typeface="+mj-lt"/>
                <a:cs typeface="Times New Roman"/>
              </a:rPr>
              <a:t>de-a lungul întregii școlarități, la majoritatea disciplinelor </a:t>
            </a:r>
            <a:r>
              <a:rPr lang="ro-RO" sz="2200" dirty="0">
                <a:latin typeface="+mj-lt"/>
                <a:cs typeface="Times New Roman"/>
              </a:rPr>
              <a:t>– procentele de submediocritate reducându-se substanțial.</a:t>
            </a:r>
          </a:p>
          <a:p>
            <a:pPr marL="0" lvl="0" indent="0" algn="just">
              <a:lnSpc>
                <a:spcPct val="95000"/>
              </a:lnSpc>
              <a:spcBef>
                <a:spcPts val="500"/>
              </a:spcBef>
              <a:buNone/>
            </a:pPr>
            <a:endParaRPr lang="ro-RO" sz="2000" dirty="0">
              <a:latin typeface="+mj-lt"/>
              <a:cs typeface="Times New Roman"/>
            </a:endParaRPr>
          </a:p>
          <a:p>
            <a:pPr lvl="0" algn="just">
              <a:lnSpc>
                <a:spcPct val="95000"/>
              </a:lnSpc>
              <a:spcBef>
                <a:spcPts val="500"/>
              </a:spcBef>
              <a:buFont typeface="Wingdings"/>
              <a:buChar char=""/>
            </a:pPr>
            <a:r>
              <a:rPr lang="ro-RO" sz="2200" dirty="0">
                <a:latin typeface="+mj-lt"/>
                <a:cs typeface="Times New Roman"/>
              </a:rPr>
              <a:t>Reducerea drastică a </a:t>
            </a:r>
            <a:r>
              <a:rPr lang="ro-RO" sz="2200" dirty="0" smtClean="0">
                <a:latin typeface="+mj-lt"/>
                <a:cs typeface="Times New Roman"/>
              </a:rPr>
              <a:t>submediocrității </a:t>
            </a:r>
            <a:r>
              <a:rPr lang="ro-RO" sz="2200" dirty="0">
                <a:latin typeface="+mj-lt"/>
                <a:cs typeface="Times New Roman"/>
              </a:rPr>
              <a:t>în prima jumătate a trimestrului a avut două efecte importante: creșterea procentului elevilor cu note de 5-7 și 8-10. </a:t>
            </a:r>
          </a:p>
          <a:p>
            <a:pPr marL="0" lvl="0" indent="0" algn="just">
              <a:lnSpc>
                <a:spcPct val="95000"/>
              </a:lnSpc>
              <a:spcBef>
                <a:spcPts val="500"/>
              </a:spcBef>
              <a:buNone/>
            </a:pPr>
            <a:endParaRPr lang="ro-RO" sz="2000" dirty="0">
              <a:latin typeface="+mj-lt"/>
              <a:cs typeface="Times New Roman"/>
            </a:endParaRPr>
          </a:p>
          <a:p>
            <a:pPr lvl="0" algn="just">
              <a:lnSpc>
                <a:spcPct val="95000"/>
              </a:lnSpc>
              <a:spcBef>
                <a:spcPts val="500"/>
              </a:spcBef>
              <a:buFont typeface="Wingdings"/>
              <a:buChar char=""/>
            </a:pPr>
            <a:r>
              <a:rPr lang="ro-RO" sz="2200" dirty="0">
                <a:latin typeface="+mj-lt"/>
                <a:cs typeface="Times New Roman"/>
              </a:rPr>
              <a:t>Efectele înregistrate în prima parte a trimestrului s-au accentuat până la sfârșitul anului școlar. </a:t>
            </a:r>
            <a:endParaRPr lang="ro-RO" sz="2200" dirty="0" smtClean="0">
              <a:latin typeface="+mj-lt"/>
              <a:cs typeface="Times New Roman"/>
            </a:endParaRPr>
          </a:p>
          <a:p>
            <a:pPr lvl="0" algn="just">
              <a:lnSpc>
                <a:spcPct val="95000"/>
              </a:lnSpc>
              <a:spcBef>
                <a:spcPts val="500"/>
              </a:spcBef>
              <a:buFont typeface="Wingdings"/>
              <a:buChar char=""/>
            </a:pPr>
            <a:r>
              <a:rPr lang="ro-RO" sz="2200" dirty="0" smtClean="0">
                <a:latin typeface="+mj-lt"/>
                <a:cs typeface="Times New Roman"/>
              </a:rPr>
              <a:t>S-au </a:t>
            </a:r>
            <a:r>
              <a:rPr lang="ro-RO" sz="2200" dirty="0">
                <a:latin typeface="+mj-lt"/>
                <a:cs typeface="Times New Roman"/>
              </a:rPr>
              <a:t>înregistrat rezultate mai mult decât încurajatoare la </a:t>
            </a:r>
            <a:r>
              <a:rPr lang="ro-RO" sz="2200" b="1" dirty="0">
                <a:latin typeface="+mj-lt"/>
                <a:cs typeface="Times New Roman"/>
              </a:rPr>
              <a:t>majoritatea disciplinelor </a:t>
            </a:r>
            <a:r>
              <a:rPr lang="ro-RO" sz="2200" dirty="0">
                <a:latin typeface="+mj-lt"/>
                <a:cs typeface="Times New Roman"/>
              </a:rPr>
              <a:t>de învățământ, la </a:t>
            </a:r>
            <a:r>
              <a:rPr lang="ro-RO" sz="2200" b="1" dirty="0">
                <a:latin typeface="+mj-lt"/>
                <a:cs typeface="Times New Roman"/>
              </a:rPr>
              <a:t>toate ciclurile </a:t>
            </a:r>
            <a:r>
              <a:rPr lang="ro-RO" sz="2200" dirty="0">
                <a:latin typeface="+mj-lt"/>
                <a:cs typeface="Times New Roman"/>
              </a:rPr>
              <a:t>de instruire, la </a:t>
            </a:r>
            <a:r>
              <a:rPr lang="ro-RO" sz="2200" b="1" dirty="0">
                <a:latin typeface="+mj-lt"/>
                <a:cs typeface="Times New Roman"/>
              </a:rPr>
              <a:t>toate școlile </a:t>
            </a:r>
            <a:r>
              <a:rPr lang="ro-RO" sz="2200" dirty="0">
                <a:latin typeface="+mj-lt"/>
                <a:cs typeface="Times New Roman"/>
              </a:rPr>
              <a:t>experimentale.</a:t>
            </a:r>
            <a:endParaRPr lang="ro-RO" sz="2000" dirty="0">
              <a:latin typeface="+mj-lt"/>
              <a:cs typeface="Times New Roman"/>
            </a:endParaRP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endParaRPr lang="ro-RO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</a:pPr>
            <a:r>
              <a:rPr lang="ro-RO" sz="2900" b="1" dirty="0">
                <a:solidFill>
                  <a:srgbClr val="0070C0"/>
                </a:solidFill>
                <a:latin typeface="+mj-lt"/>
                <a:cs typeface="Times New Roman"/>
              </a:rPr>
              <a:t>Efecte secundare scontate</a:t>
            </a:r>
            <a:r>
              <a:rPr lang="ro-RO" sz="2900" dirty="0">
                <a:solidFill>
                  <a:srgbClr val="0070C0"/>
                </a:solidFill>
                <a:latin typeface="+mj-lt"/>
                <a:cs typeface="Times New Roman"/>
              </a:rPr>
              <a:t/>
            </a:r>
            <a:br>
              <a:rPr lang="ro-RO" sz="2900" dirty="0">
                <a:solidFill>
                  <a:srgbClr val="0070C0"/>
                </a:solidFill>
                <a:latin typeface="+mj-lt"/>
                <a:cs typeface="Times New Roman"/>
              </a:rPr>
            </a:br>
            <a:endParaRPr lang="ro-RO" sz="29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467541" y="1268757"/>
            <a:ext cx="8229600" cy="4857402"/>
          </a:xfrm>
        </p:spPr>
        <p:txBody>
          <a:bodyPr/>
          <a:lstStyle/>
          <a:p>
            <a:pPr lvl="0" algn="just">
              <a:lnSpc>
                <a:spcPct val="95000"/>
              </a:lnSpc>
              <a:spcBef>
                <a:spcPts val="500"/>
              </a:spcBef>
              <a:buFont typeface="Wingdings"/>
              <a:buChar char=""/>
            </a:pPr>
            <a:r>
              <a:rPr lang="ro-RO" sz="2200" dirty="0">
                <a:latin typeface="+mj-lt"/>
                <a:cs typeface="Times New Roman"/>
              </a:rPr>
              <a:t>Rezultatele obținute atestau eficacitatea remarcabilă a modelului propus în cel puțin două direcții: </a:t>
            </a:r>
          </a:p>
          <a:p>
            <a:pPr marL="0" lvl="0" indent="0" algn="just">
              <a:lnSpc>
                <a:spcPct val="95000"/>
              </a:lnSpc>
              <a:spcBef>
                <a:spcPts val="500"/>
              </a:spcBef>
              <a:buNone/>
            </a:pPr>
            <a:endParaRPr lang="ro-RO" sz="2000" dirty="0">
              <a:latin typeface="+mj-lt"/>
              <a:cs typeface="Times New Roman"/>
            </a:endParaRPr>
          </a:p>
          <a:p>
            <a:pPr marL="914400" lvl="0" algn="just">
              <a:lnSpc>
                <a:spcPct val="95000"/>
              </a:lnSpc>
              <a:spcBef>
                <a:spcPts val="500"/>
              </a:spcBef>
            </a:pPr>
            <a:r>
              <a:rPr lang="ro-RO" sz="2200" i="1" dirty="0">
                <a:latin typeface="+mj-lt"/>
                <a:cs typeface="Times New Roman"/>
              </a:rPr>
              <a:t>reducerea severă a numărului de elevi cu pregătire submediocră sau mediocră</a:t>
            </a:r>
            <a:r>
              <a:rPr lang="ro-RO" sz="2200" dirty="0">
                <a:latin typeface="+mj-lt"/>
                <a:cs typeface="Times New Roman"/>
              </a:rPr>
              <a:t> ș</a:t>
            </a:r>
            <a:r>
              <a:rPr lang="ro-RO" sz="2200" dirty="0" smtClean="0">
                <a:latin typeface="+mj-lt"/>
                <a:cs typeface="Times New Roman"/>
              </a:rPr>
              <a:t>i </a:t>
            </a:r>
            <a:r>
              <a:rPr lang="ro-RO" sz="2200" i="1" dirty="0" smtClean="0">
                <a:latin typeface="+mj-lt"/>
                <a:cs typeface="Times New Roman"/>
              </a:rPr>
              <a:t>creșterea </a:t>
            </a:r>
            <a:r>
              <a:rPr lang="ro-RO" sz="2200" i="1" dirty="0">
                <a:latin typeface="+mj-lt"/>
                <a:cs typeface="Times New Roman"/>
              </a:rPr>
              <a:t>generală a nivelului de pregătire a tuturor elevilor</a:t>
            </a:r>
            <a:endParaRPr lang="ro-RO" sz="2200" dirty="0">
              <a:latin typeface="+mj-lt"/>
              <a:cs typeface="Times New Roman"/>
            </a:endParaRPr>
          </a:p>
          <a:p>
            <a:pPr marL="571500" lvl="0" indent="0" algn="just">
              <a:lnSpc>
                <a:spcPct val="95000"/>
              </a:lnSpc>
              <a:spcBef>
                <a:spcPts val="500"/>
              </a:spcBef>
              <a:buNone/>
            </a:pPr>
            <a:endParaRPr lang="ro-RO" sz="2000" dirty="0">
              <a:latin typeface="+mj-lt"/>
              <a:cs typeface="Times New Roman"/>
            </a:endParaRPr>
          </a:p>
          <a:p>
            <a:pPr lvl="0" algn="just">
              <a:lnSpc>
                <a:spcPct val="95000"/>
              </a:lnSpc>
              <a:spcBef>
                <a:spcPts val="500"/>
              </a:spcBef>
              <a:buFont typeface="Wingdings"/>
              <a:buChar char=""/>
            </a:pPr>
            <a:r>
              <a:rPr lang="ro-RO" sz="2200" b="1" dirty="0">
                <a:latin typeface="+mj-lt"/>
                <a:cs typeface="Times New Roman"/>
              </a:rPr>
              <a:t>Pentru profesori </a:t>
            </a:r>
            <a:r>
              <a:rPr lang="ro-RO" sz="2200" b="1" dirty="0" smtClean="0">
                <a:latin typeface="+mj-lt"/>
                <a:cs typeface="Times New Roman"/>
              </a:rPr>
              <a:t>– </a:t>
            </a:r>
            <a:r>
              <a:rPr lang="ro-RO" sz="2200" dirty="0" smtClean="0">
                <a:latin typeface="+mj-lt"/>
                <a:cs typeface="Times New Roman"/>
              </a:rPr>
              <a:t>un </a:t>
            </a:r>
            <a:r>
              <a:rPr lang="ro-RO" sz="2200" dirty="0">
                <a:latin typeface="+mj-lt"/>
                <a:cs typeface="Times New Roman"/>
              </a:rPr>
              <a:t>sentiment de mai mare încredere în posibilitățile proprii și în posibilitățile elevilor de a asigura reușita autentică la învățătură a tuturor celor care se pregătesc în școală </a:t>
            </a:r>
          </a:p>
          <a:p>
            <a:pPr marL="0" lvl="0" indent="0" algn="just">
              <a:lnSpc>
                <a:spcPct val="95000"/>
              </a:lnSpc>
              <a:spcBef>
                <a:spcPts val="500"/>
              </a:spcBef>
              <a:buNone/>
            </a:pPr>
            <a:endParaRPr lang="ro-RO" sz="2000" dirty="0">
              <a:latin typeface="+mj-lt"/>
              <a:cs typeface="Times New Roman"/>
            </a:endParaRPr>
          </a:p>
          <a:p>
            <a:pPr lvl="0" algn="just">
              <a:lnSpc>
                <a:spcPct val="95000"/>
              </a:lnSpc>
              <a:spcBef>
                <a:spcPts val="500"/>
              </a:spcBef>
              <a:buFont typeface="Wingdings"/>
              <a:buChar char=""/>
            </a:pPr>
            <a:r>
              <a:rPr lang="ro-RO" sz="2200" dirty="0">
                <a:latin typeface="+mj-lt"/>
                <a:cs typeface="Times New Roman"/>
              </a:rPr>
              <a:t>Reinstaurarea satisfacției învățării în rândul elevilor cu ritm lent de învățare și cu număr mare de lacune; </a:t>
            </a:r>
            <a:r>
              <a:rPr lang="ro-RO" sz="2200" b="1" dirty="0">
                <a:latin typeface="+mj-lt"/>
                <a:cs typeface="Times New Roman"/>
              </a:rPr>
              <a:t>creșterea remarcabilă a motivației învățării</a:t>
            </a:r>
            <a:r>
              <a:rPr lang="ro-RO" sz="2200" dirty="0">
                <a:latin typeface="+mj-lt"/>
                <a:cs typeface="Times New Roman"/>
              </a:rPr>
              <a:t> în rândul tuturor elevilor </a:t>
            </a:r>
            <a:endParaRPr lang="ro-RO" sz="2000" dirty="0">
              <a:latin typeface="+mj-lt"/>
              <a:cs typeface="Times New Roman"/>
            </a:endParaRP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endParaRPr lang="ro-RO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marL="457200" lvl="0">
              <a:lnSpc>
                <a:spcPct val="115000"/>
              </a:lnSpc>
            </a:pPr>
            <a:r>
              <a:rPr lang="ro-RO" sz="4000" dirty="0">
                <a:solidFill>
                  <a:srgbClr val="333333"/>
                </a:solidFill>
                <a:latin typeface="Times New Roman"/>
                <a:cs typeface="Times New Roman"/>
              </a:rPr>
              <a:t> </a:t>
            </a:r>
            <a:r>
              <a:rPr lang="ro-RO" sz="3600" dirty="0">
                <a:cs typeface="Times New Roman"/>
              </a:rPr>
              <a:t/>
            </a:r>
            <a:br>
              <a:rPr lang="ro-RO" sz="3600" dirty="0">
                <a:cs typeface="Times New Roman"/>
              </a:rPr>
            </a:br>
            <a:r>
              <a:rPr lang="ro-RO" sz="2700" b="1" dirty="0">
                <a:solidFill>
                  <a:srgbClr val="0070C0"/>
                </a:solidFill>
                <a:latin typeface="+mj-lt"/>
                <a:cs typeface="Times New Roman"/>
              </a:rPr>
              <a:t>Efecte nescontate</a:t>
            </a:r>
            <a:r>
              <a:rPr lang="ro-RO" sz="2700" dirty="0">
                <a:solidFill>
                  <a:srgbClr val="0070C0"/>
                </a:solidFill>
                <a:latin typeface="+mj-lt"/>
                <a:cs typeface="Times New Roman"/>
              </a:rPr>
              <a:t/>
            </a:r>
            <a:br>
              <a:rPr lang="ro-RO" sz="2700" dirty="0">
                <a:solidFill>
                  <a:srgbClr val="0070C0"/>
                </a:solidFill>
                <a:latin typeface="+mj-lt"/>
                <a:cs typeface="Times New Roman"/>
              </a:rPr>
            </a:br>
            <a:endParaRPr lang="ro-RO" sz="27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457200" y="1268760"/>
            <a:ext cx="8229600" cy="4525959"/>
          </a:xfrm>
        </p:spPr>
        <p:txBody>
          <a:bodyPr/>
          <a:lstStyle/>
          <a:p>
            <a:pPr lvl="0" algn="just">
              <a:lnSpc>
                <a:spcPct val="115000"/>
              </a:lnSpc>
              <a:spcBef>
                <a:spcPts val="600"/>
              </a:spcBef>
              <a:buFont typeface="Wingdings"/>
              <a:buChar char=""/>
            </a:pPr>
            <a:r>
              <a:rPr lang="ro-RO" sz="2200" dirty="0">
                <a:latin typeface="+mj-lt"/>
                <a:cs typeface="Times New Roman"/>
              </a:rPr>
              <a:t>Îmbunătățirea substanțială a </a:t>
            </a:r>
            <a:r>
              <a:rPr lang="ro-RO" sz="2200" b="1" dirty="0">
                <a:latin typeface="+mj-lt"/>
                <a:cs typeface="Times New Roman"/>
              </a:rPr>
              <a:t>frecvenței elevilor</a:t>
            </a:r>
            <a:r>
              <a:rPr lang="ro-RO" sz="2200" dirty="0">
                <a:latin typeface="+mj-lt"/>
                <a:cs typeface="Times New Roman"/>
              </a:rPr>
              <a:t> la activitățile </a:t>
            </a:r>
            <a:r>
              <a:rPr lang="ro-RO" sz="2200" dirty="0" smtClean="0">
                <a:latin typeface="+mj-lt"/>
                <a:cs typeface="Times New Roman"/>
              </a:rPr>
              <a:t>didactice </a:t>
            </a:r>
            <a:r>
              <a:rPr lang="ro-RO" sz="2200" dirty="0">
                <a:latin typeface="+mj-lt"/>
                <a:cs typeface="Times New Roman"/>
              </a:rPr>
              <a:t>se datorează faptului că acestea sunt atractive, motivante și nu “amenință” să se finalizeze cu acțiuni negative.</a:t>
            </a: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buNone/>
            </a:pPr>
            <a:endParaRPr lang="ro-RO" sz="2200" dirty="0" smtClean="0">
              <a:latin typeface="+mj-lt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buNone/>
            </a:pPr>
            <a:endParaRPr lang="ro-RO" sz="2200" dirty="0">
              <a:latin typeface="+mj-lt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buNone/>
            </a:pPr>
            <a:endParaRPr lang="ro-RO" sz="2200" dirty="0" smtClean="0">
              <a:latin typeface="+mj-lt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buNone/>
            </a:pPr>
            <a:endParaRPr lang="ro-RO" sz="2200" dirty="0">
              <a:latin typeface="+mj-lt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buNone/>
            </a:pPr>
            <a:endParaRPr lang="ro-RO" sz="2200" dirty="0" smtClean="0">
              <a:latin typeface="+mj-lt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buNone/>
            </a:pPr>
            <a:endParaRPr lang="ro-RO" sz="2200" dirty="0">
              <a:latin typeface="+mj-lt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buFont typeface="Wingdings"/>
              <a:buChar char=""/>
            </a:pPr>
            <a:r>
              <a:rPr lang="ro-RO" sz="2200" dirty="0">
                <a:latin typeface="+mj-lt"/>
                <a:cs typeface="Times New Roman"/>
              </a:rPr>
              <a:t>Toți educatorii participanți la activitatea experimentală – dar cu precădere cei din licee – susțineau că eficacitatea reală a modelului nu se va resimți decât </a:t>
            </a:r>
            <a:r>
              <a:rPr lang="ro-RO" sz="2200" b="1" dirty="0">
                <a:latin typeface="+mj-lt"/>
                <a:cs typeface="Times New Roman"/>
              </a:rPr>
              <a:t>dacă va fi generalizat</a:t>
            </a:r>
            <a:endParaRPr lang="ro-RO" sz="2200" dirty="0">
              <a:latin typeface="+mj-lt"/>
              <a:cs typeface="Times New Roman"/>
            </a:endParaRPr>
          </a:p>
          <a:p>
            <a:pPr lvl="0"/>
            <a:endParaRPr lang="ro-R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3242261" cy="216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>
          <a:xfrm>
            <a:off x="457200" y="413793"/>
            <a:ext cx="8229600" cy="926972"/>
          </a:xfrm>
        </p:spPr>
        <p:txBody>
          <a:bodyPr/>
          <a:lstStyle/>
          <a:p>
            <a:pPr lvl="0">
              <a:spcAft>
                <a:spcPts val="1000"/>
              </a:spcAft>
            </a:pPr>
            <a:r>
              <a:rPr lang="ro-RO" sz="2900" b="1" dirty="0">
                <a:solidFill>
                  <a:srgbClr val="00B050"/>
                </a:solidFill>
                <a:latin typeface="+mj-lt"/>
                <a:cs typeface="Times New Roman"/>
              </a:rPr>
              <a:t>Ce spune practica? </a:t>
            </a:r>
            <a:br>
              <a:rPr lang="ro-RO" sz="2900" b="1" dirty="0">
                <a:solidFill>
                  <a:srgbClr val="00B050"/>
                </a:solidFill>
                <a:latin typeface="+mj-lt"/>
                <a:cs typeface="Times New Roman"/>
              </a:rPr>
            </a:br>
            <a:r>
              <a:rPr lang="ro-RO" sz="2900" b="1" dirty="0">
                <a:solidFill>
                  <a:srgbClr val="00B050"/>
                </a:solidFill>
                <a:latin typeface="+mj-lt"/>
                <a:cs typeface="Times New Roman"/>
              </a:rPr>
              <a:t>Posibilități și limite … </a:t>
            </a:r>
            <a:r>
              <a:rPr lang="ro-RO" sz="2900" dirty="0">
                <a:solidFill>
                  <a:srgbClr val="00B050"/>
                </a:solidFill>
                <a:latin typeface="+mj-lt"/>
                <a:cs typeface="Times New Roman"/>
              </a:rPr>
              <a:t/>
            </a:r>
            <a:br>
              <a:rPr lang="ro-RO" sz="2900" dirty="0">
                <a:solidFill>
                  <a:srgbClr val="00B050"/>
                </a:solidFill>
                <a:latin typeface="+mj-lt"/>
                <a:cs typeface="Times New Roman"/>
              </a:rPr>
            </a:br>
            <a:endParaRPr lang="ro-RO" sz="29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323523" y="1484784"/>
            <a:ext cx="8640961" cy="5184574"/>
          </a:xfrm>
        </p:spPr>
        <p:txBody>
          <a:bodyPr/>
          <a:lstStyle/>
          <a:p>
            <a:pPr marL="0" lvl="0" indent="0" algn="just">
              <a:lnSpc>
                <a:spcPct val="86000"/>
              </a:lnSpc>
              <a:spcBef>
                <a:spcPts val="500"/>
              </a:spcBef>
              <a:spcAft>
                <a:spcPts val="1440"/>
              </a:spcAft>
              <a:buNone/>
            </a:pPr>
            <a:r>
              <a:rPr lang="ro-RO" sz="2000" dirty="0">
                <a:latin typeface="+mj-lt"/>
                <a:cs typeface="Times New Roman"/>
              </a:rPr>
              <a:t>Ideea de </a:t>
            </a:r>
            <a:r>
              <a:rPr lang="ro-RO" sz="2000" i="1" dirty="0" err="1">
                <a:latin typeface="+mj-lt"/>
                <a:cs typeface="Times New Roman"/>
              </a:rPr>
              <a:t>mastery</a:t>
            </a:r>
            <a:r>
              <a:rPr lang="ro-RO" sz="2000" i="1" dirty="0">
                <a:latin typeface="+mj-lt"/>
                <a:cs typeface="Times New Roman"/>
              </a:rPr>
              <a:t> </a:t>
            </a:r>
            <a:r>
              <a:rPr lang="ro-RO" sz="2000" i="1" dirty="0" err="1">
                <a:latin typeface="+mj-lt"/>
                <a:cs typeface="Times New Roman"/>
              </a:rPr>
              <a:t>learning</a:t>
            </a:r>
            <a:r>
              <a:rPr lang="ro-RO" sz="2000" dirty="0">
                <a:latin typeface="+mj-lt"/>
                <a:cs typeface="Times New Roman"/>
              </a:rPr>
              <a:t> a ajuns pe neașteptate “la ordinea zilei” </a:t>
            </a:r>
            <a:r>
              <a:rPr lang="ro-RO" sz="2000" b="1" dirty="0">
                <a:latin typeface="+mj-lt"/>
                <a:cs typeface="Times New Roman"/>
              </a:rPr>
              <a:t>în întreagă lume pedagogică.</a:t>
            </a:r>
            <a:endParaRPr lang="ro-RO" sz="1800" dirty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500"/>
              </a:spcBef>
              <a:buFont typeface="Wingdings"/>
              <a:buChar char=""/>
            </a:pPr>
            <a:r>
              <a:rPr lang="en-GB" sz="2000" dirty="0">
                <a:latin typeface="+mj-lt"/>
                <a:cs typeface="Times New Roman"/>
              </a:rPr>
              <a:t>LFM </a:t>
            </a:r>
            <a:r>
              <a:rPr lang="en-GB" sz="2000" dirty="0" err="1">
                <a:latin typeface="+mj-lt"/>
                <a:cs typeface="Times New Roman"/>
              </a:rPr>
              <a:t>oferă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profesorilor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b="1" dirty="0" err="1">
                <a:latin typeface="+mj-lt"/>
                <a:cs typeface="Times New Roman"/>
              </a:rPr>
              <a:t>instrumente</a:t>
            </a:r>
            <a:r>
              <a:rPr lang="en-GB" sz="2000" b="1" dirty="0">
                <a:latin typeface="+mj-lt"/>
                <a:cs typeface="Times New Roman"/>
              </a:rPr>
              <a:t> </a:t>
            </a:r>
            <a:r>
              <a:rPr lang="en-GB" sz="2000" b="1" dirty="0" err="1">
                <a:latin typeface="+mj-lt"/>
                <a:cs typeface="Times New Roman"/>
              </a:rPr>
              <a:t>foarte</a:t>
            </a:r>
            <a:r>
              <a:rPr lang="en-GB" sz="2000" b="1" dirty="0">
                <a:latin typeface="+mj-lt"/>
                <a:cs typeface="Times New Roman"/>
              </a:rPr>
              <a:t> </a:t>
            </a:r>
            <a:r>
              <a:rPr lang="en-GB" sz="2000" b="1" dirty="0" smtClean="0">
                <a:latin typeface="+mj-lt"/>
                <a:cs typeface="Times New Roman"/>
              </a:rPr>
              <a:t>utile</a:t>
            </a:r>
            <a:endParaRPr lang="ro-RO" sz="2000" b="1" dirty="0" smtClean="0">
              <a:latin typeface="+mj-lt"/>
              <a:cs typeface="Times New Roman"/>
            </a:endParaRPr>
          </a:p>
          <a:p>
            <a:pPr marL="0" lvl="0" indent="0" algn="just">
              <a:lnSpc>
                <a:spcPct val="86000"/>
              </a:lnSpc>
              <a:spcBef>
                <a:spcPts val="500"/>
              </a:spcBef>
              <a:buNone/>
            </a:pPr>
            <a:endParaRPr lang="ro-RO" sz="1800" dirty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500"/>
              </a:spcBef>
              <a:buFont typeface="Wingdings"/>
              <a:buChar char=""/>
            </a:pPr>
            <a:r>
              <a:rPr lang="ro-RO" sz="2000" dirty="0">
                <a:latin typeface="+mj-lt"/>
                <a:cs typeface="Times New Roman"/>
              </a:rPr>
              <a:t>M</a:t>
            </a:r>
            <a:r>
              <a:rPr lang="en-GB" sz="2000" dirty="0" err="1" smtClean="0">
                <a:latin typeface="+mj-lt"/>
                <a:cs typeface="Times New Roman"/>
              </a:rPr>
              <a:t>ajoritatea</a:t>
            </a:r>
            <a:r>
              <a:rPr lang="en-GB" sz="2000" dirty="0" smtClean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profesorilor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simt</a:t>
            </a:r>
            <a:r>
              <a:rPr lang="en-GB" sz="2000" dirty="0">
                <a:latin typeface="+mj-lt"/>
                <a:cs typeface="Times New Roman"/>
              </a:rPr>
              <a:t> c</a:t>
            </a:r>
            <a:r>
              <a:rPr lang="ro-RO" sz="2000" dirty="0">
                <a:latin typeface="+mj-lt"/>
                <a:cs typeface="Times New Roman"/>
              </a:rPr>
              <a:t>ă</a:t>
            </a:r>
            <a:r>
              <a:rPr lang="en-GB" sz="2000" dirty="0">
                <a:latin typeface="+mj-lt"/>
                <a:cs typeface="Times New Roman"/>
              </a:rPr>
              <a:t> pot </a:t>
            </a:r>
            <a:r>
              <a:rPr lang="en-GB" sz="2000" dirty="0" err="1">
                <a:latin typeface="+mj-lt"/>
                <a:cs typeface="Times New Roman"/>
              </a:rPr>
              <a:t>avea</a:t>
            </a:r>
            <a:r>
              <a:rPr lang="en-GB" sz="2000" dirty="0">
                <a:latin typeface="+mj-lt"/>
                <a:cs typeface="Times New Roman"/>
              </a:rPr>
              <a:t> un </a:t>
            </a:r>
            <a:r>
              <a:rPr lang="en-GB" sz="2000" b="1" dirty="0" err="1">
                <a:latin typeface="+mj-lt"/>
                <a:cs typeface="Times New Roman"/>
              </a:rPr>
              <a:t>efect</a:t>
            </a:r>
            <a:r>
              <a:rPr lang="en-GB" sz="2000" b="1" dirty="0">
                <a:latin typeface="+mj-lt"/>
                <a:cs typeface="Times New Roman"/>
              </a:rPr>
              <a:t> </a:t>
            </a:r>
            <a:r>
              <a:rPr lang="en-GB" sz="2000" b="1" dirty="0" err="1">
                <a:latin typeface="+mj-lt"/>
                <a:cs typeface="Times New Roman"/>
              </a:rPr>
              <a:t>mai</a:t>
            </a:r>
            <a:r>
              <a:rPr lang="en-GB" sz="2000" b="1" dirty="0">
                <a:latin typeface="+mj-lt"/>
                <a:cs typeface="Times New Roman"/>
              </a:rPr>
              <a:t> </a:t>
            </a:r>
            <a:r>
              <a:rPr lang="en-GB" sz="2000" b="1" dirty="0" err="1">
                <a:latin typeface="+mj-lt"/>
                <a:cs typeface="Times New Roman"/>
              </a:rPr>
              <a:t>puternic</a:t>
            </a:r>
            <a:r>
              <a:rPr lang="en-GB" sz="2000" b="1" dirty="0">
                <a:latin typeface="+mj-lt"/>
                <a:cs typeface="Times New Roman"/>
              </a:rPr>
              <a:t> </a:t>
            </a:r>
            <a:r>
              <a:rPr lang="en-GB" sz="2000" b="1" dirty="0" err="1">
                <a:latin typeface="+mj-lt"/>
                <a:cs typeface="Times New Roman"/>
              </a:rPr>
              <a:t>asupra</a:t>
            </a:r>
            <a:r>
              <a:rPr lang="en-GB" sz="2000" b="1" dirty="0">
                <a:latin typeface="+mj-lt"/>
                <a:cs typeface="Times New Roman"/>
              </a:rPr>
              <a:t> </a:t>
            </a:r>
            <a:r>
              <a:rPr lang="en-GB" sz="2000" b="1" dirty="0" err="1">
                <a:latin typeface="+mj-lt"/>
                <a:cs typeface="Times New Roman"/>
              </a:rPr>
              <a:t>învățării</a:t>
            </a:r>
            <a:r>
              <a:rPr lang="en-GB" sz="2000" b="1" dirty="0">
                <a:latin typeface="+mj-lt"/>
                <a:cs typeface="Times New Roman"/>
              </a:rPr>
              <a:t> </a:t>
            </a:r>
            <a:r>
              <a:rPr lang="en-GB" sz="2000" b="1" dirty="0" err="1">
                <a:latin typeface="+mj-lt"/>
                <a:cs typeface="Times New Roman"/>
              </a:rPr>
              <a:t>elevilor</a:t>
            </a:r>
            <a:r>
              <a:rPr lang="en-GB" sz="2000" b="1" dirty="0">
                <a:latin typeface="+mj-lt"/>
                <a:cs typeface="Times New Roman"/>
              </a:rPr>
              <a:t> </a:t>
            </a:r>
            <a:r>
              <a:rPr lang="en-GB" sz="2000" b="1" dirty="0" err="1">
                <a:latin typeface="+mj-lt"/>
                <a:cs typeface="Times New Roman"/>
              </a:rPr>
              <a:t>lor</a:t>
            </a:r>
            <a:r>
              <a:rPr lang="en-GB" sz="2000" b="1" dirty="0">
                <a:latin typeface="+mj-lt"/>
                <a:cs typeface="Times New Roman"/>
              </a:rPr>
              <a:t>. </a:t>
            </a:r>
            <a:endParaRPr lang="ro-RO" sz="2000" b="1" dirty="0" smtClean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500"/>
              </a:spcBef>
              <a:buFont typeface="Wingdings"/>
              <a:buChar char=""/>
            </a:pPr>
            <a:endParaRPr lang="ro-RO" sz="1800" dirty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500"/>
              </a:spcBef>
              <a:buFont typeface="Wingdings"/>
              <a:buChar char=""/>
            </a:pPr>
            <a:r>
              <a:rPr lang="en-GB" sz="2000" dirty="0" err="1">
                <a:latin typeface="+mj-lt"/>
                <a:cs typeface="Times New Roman"/>
              </a:rPr>
              <a:t>Aplicarea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învățării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depline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este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b="1" dirty="0" err="1">
                <a:latin typeface="+mj-lt"/>
                <a:cs typeface="Times New Roman"/>
              </a:rPr>
              <a:t>extrem</a:t>
            </a:r>
            <a:r>
              <a:rPr lang="en-GB" sz="2000" b="1" dirty="0">
                <a:latin typeface="+mj-lt"/>
                <a:cs typeface="Times New Roman"/>
              </a:rPr>
              <a:t> de </a:t>
            </a:r>
            <a:r>
              <a:rPr lang="en-GB" sz="2000" b="1" dirty="0" err="1">
                <a:latin typeface="+mj-lt"/>
                <a:cs typeface="Times New Roman"/>
              </a:rPr>
              <a:t>flexibilă</a:t>
            </a:r>
            <a:r>
              <a:rPr lang="en-GB" sz="2000" dirty="0">
                <a:latin typeface="+mj-lt"/>
                <a:cs typeface="Times New Roman"/>
              </a:rPr>
              <a:t>: </a:t>
            </a:r>
            <a:r>
              <a:rPr lang="en-GB" sz="2000" dirty="0" err="1">
                <a:latin typeface="+mj-lt"/>
                <a:cs typeface="Times New Roman"/>
              </a:rPr>
              <a:t>doi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profesori</a:t>
            </a:r>
            <a:r>
              <a:rPr lang="en-GB" sz="2000" dirty="0">
                <a:latin typeface="+mj-lt"/>
                <a:cs typeface="Times New Roman"/>
              </a:rPr>
              <a:t> din </a:t>
            </a:r>
            <a:r>
              <a:rPr lang="en-GB" sz="2000" dirty="0" err="1">
                <a:latin typeface="+mj-lt"/>
                <a:cs typeface="Times New Roman"/>
              </a:rPr>
              <a:t>aceeași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școală</a:t>
            </a:r>
            <a:r>
              <a:rPr lang="en-GB" sz="2000" dirty="0">
                <a:latin typeface="+mj-lt"/>
                <a:cs typeface="Times New Roman"/>
              </a:rPr>
              <a:t>, care </a:t>
            </a:r>
            <a:r>
              <a:rPr lang="en-GB" sz="2000" dirty="0" err="1">
                <a:latin typeface="+mj-lt"/>
                <a:cs typeface="Times New Roman"/>
              </a:rPr>
              <a:t>predau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același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subiect</a:t>
            </a:r>
            <a:r>
              <a:rPr lang="en-GB" sz="2000" dirty="0">
                <a:latin typeface="+mj-lt"/>
                <a:cs typeface="Times New Roman"/>
              </a:rPr>
              <a:t>, la </a:t>
            </a:r>
            <a:r>
              <a:rPr lang="en-GB" sz="2000" dirty="0" err="1">
                <a:latin typeface="+mj-lt"/>
                <a:cs typeface="Times New Roman"/>
              </a:rPr>
              <a:t>același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nivel</a:t>
            </a:r>
            <a:r>
              <a:rPr lang="en-GB" sz="2000" dirty="0">
                <a:latin typeface="+mj-lt"/>
                <a:cs typeface="Times New Roman"/>
              </a:rPr>
              <a:t> de </a:t>
            </a:r>
            <a:r>
              <a:rPr lang="en-GB" sz="2000" dirty="0" err="1">
                <a:latin typeface="+mj-lt"/>
                <a:cs typeface="Times New Roman"/>
              </a:rPr>
              <a:t>studiu</a:t>
            </a:r>
            <a:r>
              <a:rPr lang="en-GB" sz="2000" dirty="0">
                <a:latin typeface="+mj-lt"/>
                <a:cs typeface="Times New Roman"/>
              </a:rPr>
              <a:t>, pot </a:t>
            </a:r>
            <a:r>
              <a:rPr lang="en-GB" sz="2000" dirty="0" err="1">
                <a:latin typeface="+mj-lt"/>
                <a:cs typeface="Times New Roman"/>
              </a:rPr>
              <a:t>aplica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strategii</a:t>
            </a:r>
            <a:r>
              <a:rPr lang="en-GB" sz="2000" dirty="0">
                <a:latin typeface="+mj-lt"/>
                <a:cs typeface="Times New Roman"/>
              </a:rPr>
              <a:t> de </a:t>
            </a:r>
            <a:r>
              <a:rPr lang="en-GB" sz="2000" dirty="0" err="1">
                <a:latin typeface="+mj-lt"/>
                <a:cs typeface="Times New Roman"/>
              </a:rPr>
              <a:t>instruire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în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învățarea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deplină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în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clasele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lor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în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moduri</a:t>
            </a:r>
            <a:r>
              <a:rPr lang="en-GB" sz="2000" dirty="0">
                <a:latin typeface="+mj-lt"/>
                <a:cs typeface="Times New Roman"/>
              </a:rPr>
              <a:t> </a:t>
            </a:r>
            <a:r>
              <a:rPr lang="en-GB" sz="2000" dirty="0" err="1">
                <a:latin typeface="+mj-lt"/>
                <a:cs typeface="Times New Roman"/>
              </a:rPr>
              <a:t>diferite</a:t>
            </a:r>
            <a:r>
              <a:rPr lang="en-GB" sz="2000" dirty="0">
                <a:latin typeface="+mj-lt"/>
                <a:cs typeface="Times New Roman"/>
              </a:rPr>
              <a:t> </a:t>
            </a:r>
            <a:endParaRPr lang="ro-RO" sz="2000" dirty="0" smtClean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500"/>
              </a:spcBef>
              <a:buFont typeface="Wingdings"/>
              <a:buChar char=""/>
            </a:pPr>
            <a:endParaRPr lang="ro-RO" sz="2000" dirty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500"/>
              </a:spcBef>
              <a:buFont typeface="Wingdings"/>
              <a:buChar char=""/>
            </a:pPr>
            <a:r>
              <a:rPr lang="fr-FR" sz="2000" dirty="0" err="1" smtClean="0">
                <a:latin typeface="+mj-lt"/>
                <a:cs typeface="Times New Roman"/>
              </a:rPr>
              <a:t>Învățarea</a:t>
            </a:r>
            <a:r>
              <a:rPr lang="fr-FR" sz="2000" dirty="0" smtClean="0">
                <a:latin typeface="+mj-lt"/>
                <a:cs typeface="Times New Roman"/>
              </a:rPr>
              <a:t> </a:t>
            </a:r>
            <a:r>
              <a:rPr lang="fr-FR" sz="2000" dirty="0" err="1">
                <a:latin typeface="+mj-lt"/>
                <a:cs typeface="Times New Roman"/>
              </a:rPr>
              <a:t>deplină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b="1" dirty="0">
                <a:latin typeface="+mj-lt"/>
                <a:cs typeface="Times New Roman"/>
              </a:rPr>
              <a:t>nu este un </a:t>
            </a:r>
            <a:r>
              <a:rPr lang="fr-FR" sz="2000" b="1" dirty="0" err="1">
                <a:latin typeface="+mj-lt"/>
                <a:cs typeface="Times New Roman"/>
              </a:rPr>
              <a:t>panaceu</a:t>
            </a:r>
            <a:r>
              <a:rPr lang="fr-FR" sz="2000" b="1" dirty="0">
                <a:latin typeface="+mj-lt"/>
                <a:cs typeface="Times New Roman"/>
              </a:rPr>
              <a:t> </a:t>
            </a:r>
            <a:r>
              <a:rPr lang="fr-FR" sz="2000" b="1" dirty="0" err="1" smtClean="0">
                <a:latin typeface="+mj-lt"/>
                <a:cs typeface="Times New Roman"/>
              </a:rPr>
              <a:t>educațional</a:t>
            </a:r>
            <a:endParaRPr lang="ro-RO" sz="2000" b="1" dirty="0" smtClean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500"/>
              </a:spcBef>
              <a:buFont typeface="Wingdings"/>
              <a:buChar char=""/>
            </a:pPr>
            <a:endParaRPr lang="ro-RO" sz="1800" dirty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500"/>
              </a:spcBef>
              <a:buFont typeface="Wingdings"/>
              <a:buChar char=""/>
            </a:pPr>
            <a:r>
              <a:rPr lang="fr-FR" sz="2000" dirty="0" err="1">
                <a:latin typeface="+mj-lt"/>
                <a:cs typeface="Times New Roman"/>
              </a:rPr>
              <a:t>Aceste</a:t>
            </a:r>
            <a:r>
              <a:rPr lang="fr-FR" sz="2000" dirty="0">
                <a:latin typeface="+mj-lt"/>
                <a:cs typeface="Times New Roman"/>
              </a:rPr>
              <a:t> instrumente nu </a:t>
            </a:r>
            <a:r>
              <a:rPr lang="fr-FR" sz="2000" dirty="0" err="1">
                <a:latin typeface="+mj-lt"/>
                <a:cs typeface="Times New Roman"/>
              </a:rPr>
              <a:t>sunt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err="1">
                <a:latin typeface="+mj-lt"/>
                <a:cs typeface="Times New Roman"/>
              </a:rPr>
              <a:t>concepute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err="1">
                <a:latin typeface="+mj-lt"/>
                <a:cs typeface="Times New Roman"/>
              </a:rPr>
              <a:t>pentru</a:t>
            </a:r>
            <a:r>
              <a:rPr lang="fr-FR" sz="2000" dirty="0">
                <a:latin typeface="+mj-lt"/>
                <a:cs typeface="Times New Roman"/>
              </a:rPr>
              <a:t> a </a:t>
            </a:r>
            <a:r>
              <a:rPr lang="fr-FR" sz="2000" dirty="0" err="1">
                <a:latin typeface="+mj-lt"/>
                <a:cs typeface="Times New Roman"/>
              </a:rPr>
              <a:t>rezolva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err="1">
                <a:latin typeface="+mj-lt"/>
                <a:cs typeface="Times New Roman"/>
              </a:rPr>
              <a:t>toate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err="1">
                <a:latin typeface="+mj-lt"/>
                <a:cs typeface="Times New Roman"/>
              </a:rPr>
              <a:t>problemele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err="1">
                <a:latin typeface="+mj-lt"/>
                <a:cs typeface="Times New Roman"/>
              </a:rPr>
              <a:t>cu</a:t>
            </a:r>
            <a:r>
              <a:rPr lang="fr-FR" sz="2000" dirty="0">
                <a:latin typeface="+mj-lt"/>
                <a:cs typeface="Times New Roman"/>
              </a:rPr>
              <a:t> care se </a:t>
            </a:r>
            <a:r>
              <a:rPr lang="fr-FR" sz="2000" dirty="0" err="1">
                <a:latin typeface="+mj-lt"/>
                <a:cs typeface="Times New Roman"/>
              </a:rPr>
              <a:t>confruntă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err="1">
                <a:latin typeface="+mj-lt"/>
                <a:cs typeface="Times New Roman"/>
              </a:rPr>
              <a:t>profesorii</a:t>
            </a:r>
            <a:r>
              <a:rPr lang="fr-FR" sz="2000" dirty="0">
                <a:latin typeface="+mj-lt"/>
                <a:cs typeface="Times New Roman"/>
              </a:rPr>
              <a:t> …</a:t>
            </a:r>
            <a:r>
              <a:rPr lang="ro-RO" sz="2000" dirty="0">
                <a:latin typeface="+mj-lt"/>
                <a:cs typeface="Times New Roman"/>
              </a:rPr>
              <a:t> </a:t>
            </a:r>
            <a:r>
              <a:rPr lang="fr-FR" sz="2000" dirty="0" err="1">
                <a:latin typeface="+mj-lt"/>
                <a:cs typeface="Times New Roman"/>
              </a:rPr>
              <a:t>educa</a:t>
            </a:r>
            <a:r>
              <a:rPr lang="ro-RO" sz="2000" dirty="0">
                <a:latin typeface="+mj-lt"/>
                <a:cs typeface="Times New Roman"/>
              </a:rPr>
              <a:t>ț</a:t>
            </a:r>
            <a:r>
              <a:rPr lang="fr-FR" sz="2000" dirty="0" err="1">
                <a:latin typeface="+mj-lt"/>
                <a:cs typeface="Times New Roman"/>
              </a:rPr>
              <a:t>ia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err="1">
                <a:latin typeface="+mj-lt"/>
                <a:cs typeface="Times New Roman"/>
              </a:rPr>
              <a:t>copiilor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err="1">
                <a:latin typeface="+mj-lt"/>
                <a:cs typeface="Times New Roman"/>
              </a:rPr>
              <a:t>cu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err="1">
                <a:latin typeface="+mj-lt"/>
                <a:cs typeface="Times New Roman"/>
              </a:rPr>
              <a:t>aptitudini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err="1">
                <a:latin typeface="+mj-lt"/>
                <a:cs typeface="Times New Roman"/>
              </a:rPr>
              <a:t>superioare</a:t>
            </a:r>
            <a:r>
              <a:rPr lang="fr-FR" sz="2000" dirty="0">
                <a:latin typeface="+mj-lt"/>
                <a:cs typeface="Times New Roman"/>
              </a:rPr>
              <a:t>/</a:t>
            </a:r>
            <a:r>
              <a:rPr lang="fr-FR" sz="2000" dirty="0" err="1">
                <a:latin typeface="+mj-lt"/>
                <a:cs typeface="Times New Roman"/>
              </a:rPr>
              <a:t>elevilor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err="1">
                <a:latin typeface="+mj-lt"/>
                <a:cs typeface="Times New Roman"/>
              </a:rPr>
              <a:t>cu</a:t>
            </a:r>
            <a:r>
              <a:rPr lang="fr-FR" sz="2000" dirty="0">
                <a:latin typeface="+mj-lt"/>
                <a:cs typeface="Times New Roman"/>
              </a:rPr>
              <a:t> CES etc.</a:t>
            </a:r>
            <a:endParaRPr lang="ro-RO" sz="1800" dirty="0">
              <a:latin typeface="+mj-lt"/>
              <a:cs typeface="Times New Roman"/>
            </a:endParaRP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endParaRPr lang="ro-RO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2"/>
          <p:cNvSpPr txBox="1">
            <a:spLocks noGrp="1"/>
          </p:cNvSpPr>
          <p:nvPr>
            <p:ph idx="1"/>
          </p:nvPr>
        </p:nvSpPr>
        <p:spPr>
          <a:xfrm>
            <a:off x="457200" y="1196752"/>
            <a:ext cx="8229600" cy="4929407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b="1" dirty="0">
                <a:solidFill>
                  <a:srgbClr val="00B050"/>
                </a:solidFill>
                <a:latin typeface="+mj-lt"/>
                <a:cs typeface="Times New Roman"/>
              </a:rPr>
              <a:t>Perspective ale schimbării în sistemul de învățământ </a:t>
            </a:r>
            <a:r>
              <a:rPr lang="ro-RO" b="1" dirty="0" smtClean="0">
                <a:solidFill>
                  <a:srgbClr val="00B050"/>
                </a:solidFill>
                <a:latin typeface="+mj-lt"/>
                <a:cs typeface="Times New Roman"/>
              </a:rPr>
              <a:t>ieșean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o-RO" b="1" dirty="0">
              <a:solidFill>
                <a:srgbClr val="00B050"/>
              </a:solidFill>
              <a:latin typeface="+mj-lt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o-RO" b="1" dirty="0">
              <a:solidFill>
                <a:srgbClr val="00B050"/>
              </a:solidFill>
              <a:latin typeface="+mj-lt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lang="ro-RO" sz="2400" dirty="0">
              <a:latin typeface="+mj-lt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lang="ro-RO" sz="2400" dirty="0">
              <a:latin typeface="+mj-lt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b="1" dirty="0">
                <a:solidFill>
                  <a:srgbClr val="00B050"/>
                </a:solidFill>
                <a:latin typeface="+mj-lt"/>
                <a:cs typeface="Times New Roman"/>
              </a:rPr>
              <a:t>Ce putem face?</a:t>
            </a:r>
            <a:endParaRPr lang="ro-RO" sz="2400" dirty="0">
              <a:latin typeface="+mj-lt"/>
              <a:cs typeface="Times New Roman"/>
            </a:endParaRPr>
          </a:p>
          <a:p>
            <a:pPr marL="0" lvl="0" indent="0">
              <a:buNone/>
            </a:pPr>
            <a:endParaRPr lang="ro-R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2743194" cy="261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2"/>
          <p:cNvSpPr txBox="1">
            <a:spLocks noGrp="1"/>
          </p:cNvSpPr>
          <p:nvPr>
            <p:ph idx="1"/>
          </p:nvPr>
        </p:nvSpPr>
        <p:spPr>
          <a:xfrm>
            <a:off x="457200" y="980728"/>
            <a:ext cx="8229600" cy="4713384"/>
          </a:xfrm>
        </p:spPr>
        <p:txBody>
          <a:bodyPr/>
          <a:lstStyle/>
          <a:p>
            <a:pPr marL="0" lvl="0" indent="0">
              <a:lnSpc>
                <a:spcPct val="86000"/>
              </a:lnSpc>
              <a:spcBef>
                <a:spcPts val="700"/>
              </a:spcBef>
              <a:buNone/>
            </a:pPr>
            <a:r>
              <a:rPr lang="ro-RO" sz="2400" b="1" dirty="0">
                <a:latin typeface="+mj-lt"/>
                <a:cs typeface="Times New Roman"/>
              </a:rPr>
              <a:t>Pesimiștii: </a:t>
            </a:r>
            <a:endParaRPr lang="ro-RO" sz="2400" dirty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600"/>
              </a:spcBef>
              <a:buFont typeface="Wingdings" pitchFamily="2"/>
              <a:buChar char="§"/>
            </a:pPr>
            <a:r>
              <a:rPr lang="fr-FR" sz="2400" i="1" dirty="0" err="1">
                <a:latin typeface="+mj-lt"/>
                <a:cs typeface="Times New Roman"/>
              </a:rPr>
              <a:t>Inovațiile</a:t>
            </a:r>
            <a:r>
              <a:rPr lang="fr-FR" sz="2400" i="1" dirty="0">
                <a:latin typeface="+mj-lt"/>
                <a:cs typeface="Times New Roman"/>
              </a:rPr>
              <a:t> </a:t>
            </a:r>
            <a:r>
              <a:rPr lang="fr-FR" sz="2400" i="1" dirty="0" err="1">
                <a:latin typeface="+mj-lt"/>
                <a:cs typeface="Times New Roman"/>
              </a:rPr>
              <a:t>educaționale</a:t>
            </a:r>
            <a:r>
              <a:rPr lang="fr-FR" sz="2400" i="1" dirty="0">
                <a:latin typeface="+mj-lt"/>
                <a:cs typeface="Times New Roman"/>
              </a:rPr>
              <a:t> vin </a:t>
            </a:r>
            <a:r>
              <a:rPr lang="fr-FR" sz="2400" i="1" dirty="0" err="1">
                <a:latin typeface="+mj-lt"/>
                <a:cs typeface="Times New Roman"/>
              </a:rPr>
              <a:t>și</a:t>
            </a:r>
            <a:r>
              <a:rPr lang="fr-FR" sz="2400" i="1" dirty="0">
                <a:latin typeface="+mj-lt"/>
                <a:cs typeface="Times New Roman"/>
              </a:rPr>
              <a:t> se duc </a:t>
            </a:r>
            <a:r>
              <a:rPr lang="fr-FR" sz="2400" i="1" dirty="0" err="1">
                <a:latin typeface="+mj-lt"/>
                <a:cs typeface="Times New Roman"/>
              </a:rPr>
              <a:t>aproape</a:t>
            </a:r>
            <a:r>
              <a:rPr lang="fr-FR" sz="2400" i="1" dirty="0">
                <a:latin typeface="+mj-lt"/>
                <a:cs typeface="Times New Roman"/>
              </a:rPr>
              <a:t> la </a:t>
            </a:r>
            <a:r>
              <a:rPr lang="fr-FR" sz="2400" i="1" dirty="0" err="1">
                <a:latin typeface="+mj-lt"/>
                <a:cs typeface="Times New Roman"/>
              </a:rPr>
              <a:t>fel</a:t>
            </a:r>
            <a:r>
              <a:rPr lang="fr-FR" sz="2400" i="1" dirty="0">
                <a:latin typeface="+mj-lt"/>
                <a:cs typeface="Times New Roman"/>
              </a:rPr>
              <a:t> de </a:t>
            </a:r>
            <a:r>
              <a:rPr lang="fr-FR" sz="2400" i="1" dirty="0" err="1">
                <a:latin typeface="+mj-lt"/>
                <a:cs typeface="Times New Roman"/>
              </a:rPr>
              <a:t>repede</a:t>
            </a:r>
            <a:r>
              <a:rPr lang="fr-FR" sz="2400" i="1" dirty="0">
                <a:latin typeface="+mj-lt"/>
                <a:cs typeface="Times New Roman"/>
              </a:rPr>
              <a:t> ca </a:t>
            </a:r>
            <a:r>
              <a:rPr lang="fr-FR" sz="2400" i="1" dirty="0" err="1">
                <a:latin typeface="+mj-lt"/>
                <a:cs typeface="Times New Roman"/>
              </a:rPr>
              <a:t>și</a:t>
            </a:r>
            <a:r>
              <a:rPr lang="fr-FR" sz="2400" i="1" dirty="0">
                <a:latin typeface="+mj-lt"/>
                <a:cs typeface="Times New Roman"/>
              </a:rPr>
              <a:t> </a:t>
            </a:r>
            <a:r>
              <a:rPr lang="fr-FR" sz="2400" i="1" dirty="0" err="1" smtClean="0">
                <a:latin typeface="+mj-lt"/>
                <a:cs typeface="Times New Roman"/>
              </a:rPr>
              <a:t>anotimpurile</a:t>
            </a:r>
            <a:r>
              <a:rPr lang="fr-FR" sz="2400" i="1" dirty="0">
                <a:latin typeface="+mj-lt"/>
                <a:cs typeface="Times New Roman"/>
              </a:rPr>
              <a:t>…</a:t>
            </a:r>
            <a:endParaRPr lang="ro-RO" sz="2400" i="1" dirty="0">
              <a:latin typeface="+mj-lt"/>
              <a:cs typeface="Times New Roman"/>
            </a:endParaRPr>
          </a:p>
          <a:p>
            <a:pPr marL="0" lvl="0" indent="0">
              <a:lnSpc>
                <a:spcPct val="86000"/>
              </a:lnSpc>
              <a:spcBef>
                <a:spcPts val="500"/>
              </a:spcBef>
              <a:buNone/>
            </a:pPr>
            <a:endParaRPr lang="ro-RO" sz="2400" dirty="0">
              <a:latin typeface="+mj-lt"/>
              <a:cs typeface="Times New Roman"/>
            </a:endParaRPr>
          </a:p>
          <a:p>
            <a:pPr marL="0" lvl="0" indent="0">
              <a:lnSpc>
                <a:spcPct val="86000"/>
              </a:lnSpc>
              <a:spcBef>
                <a:spcPts val="700"/>
              </a:spcBef>
              <a:buNone/>
            </a:pPr>
            <a:r>
              <a:rPr lang="ro-RO" sz="2400" b="1" dirty="0">
                <a:solidFill>
                  <a:srgbClr val="FF0000"/>
                </a:solidFill>
                <a:latin typeface="+mj-lt"/>
                <a:cs typeface="Times New Roman"/>
              </a:rPr>
              <a:t>Optimiștii incurabili</a:t>
            </a:r>
            <a:endParaRPr lang="ro-RO" sz="2400" dirty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571500" lvl="0" indent="-457200" algn="just">
              <a:lnSpc>
                <a:spcPct val="86000"/>
              </a:lnSpc>
              <a:spcBef>
                <a:spcPts val="600"/>
              </a:spcBef>
              <a:buFont typeface="Wingdings" pitchFamily="2"/>
              <a:buChar char="§"/>
            </a:pPr>
            <a:r>
              <a:rPr lang="en-GB" sz="2400" i="1" dirty="0" err="1">
                <a:latin typeface="+mj-lt"/>
                <a:cs typeface="Times New Roman"/>
              </a:rPr>
              <a:t>Utilizarea</a:t>
            </a:r>
            <a:r>
              <a:rPr lang="en-GB" sz="2400" i="1" dirty="0">
                <a:latin typeface="+mj-lt"/>
                <a:cs typeface="Times New Roman"/>
              </a:rPr>
              <a:t> </a:t>
            </a:r>
            <a:r>
              <a:rPr lang="en-GB" sz="2400" i="1" dirty="0" err="1">
                <a:latin typeface="+mj-lt"/>
                <a:cs typeface="Times New Roman"/>
              </a:rPr>
              <a:t>strategiilor</a:t>
            </a:r>
            <a:r>
              <a:rPr lang="en-GB" sz="2400" i="1" dirty="0">
                <a:latin typeface="+mj-lt"/>
                <a:cs typeface="Times New Roman"/>
              </a:rPr>
              <a:t> LFM </a:t>
            </a:r>
            <a:r>
              <a:rPr lang="en-GB" sz="2400" i="1" dirty="0" err="1">
                <a:latin typeface="+mj-lt"/>
                <a:cs typeface="Times New Roman"/>
              </a:rPr>
              <a:t>va</a:t>
            </a:r>
            <a:r>
              <a:rPr lang="en-GB" sz="2400" i="1" dirty="0">
                <a:latin typeface="+mj-lt"/>
                <a:cs typeface="Times New Roman"/>
              </a:rPr>
              <a:t> </a:t>
            </a:r>
            <a:r>
              <a:rPr lang="en-GB" sz="2400" i="1" dirty="0" err="1">
                <a:latin typeface="+mj-lt"/>
                <a:cs typeface="Times New Roman"/>
              </a:rPr>
              <a:t>rezolva</a:t>
            </a:r>
            <a:r>
              <a:rPr lang="en-GB" sz="2400" i="1" dirty="0">
                <a:latin typeface="+mj-lt"/>
                <a:cs typeface="Times New Roman"/>
              </a:rPr>
              <a:t> </a:t>
            </a:r>
            <a:r>
              <a:rPr lang="en-GB" sz="2400" i="1" dirty="0" err="1">
                <a:latin typeface="+mj-lt"/>
                <a:cs typeface="Times New Roman"/>
              </a:rPr>
              <a:t>toate</a:t>
            </a:r>
            <a:r>
              <a:rPr lang="en-GB" sz="2400" i="1" dirty="0">
                <a:latin typeface="+mj-lt"/>
                <a:cs typeface="Times New Roman"/>
              </a:rPr>
              <a:t> </a:t>
            </a:r>
            <a:r>
              <a:rPr lang="en-GB" sz="2400" i="1" dirty="0" err="1" smtClean="0">
                <a:latin typeface="+mj-lt"/>
                <a:cs typeface="Times New Roman"/>
              </a:rPr>
              <a:t>problemele</a:t>
            </a:r>
            <a:r>
              <a:rPr lang="en-GB" sz="2400" i="1" dirty="0" smtClean="0">
                <a:latin typeface="+mj-lt"/>
                <a:cs typeface="Times New Roman"/>
              </a:rPr>
              <a:t> </a:t>
            </a:r>
            <a:r>
              <a:rPr lang="en-GB" sz="2400" i="1" dirty="0" err="1">
                <a:latin typeface="+mj-lt"/>
                <a:cs typeface="Times New Roman"/>
              </a:rPr>
              <a:t>sistemului</a:t>
            </a:r>
            <a:r>
              <a:rPr lang="en-GB" sz="2400" i="1" dirty="0">
                <a:latin typeface="+mj-lt"/>
                <a:cs typeface="Times New Roman"/>
              </a:rPr>
              <a:t> de </a:t>
            </a:r>
            <a:r>
              <a:rPr lang="en-GB" sz="2400" i="1" dirty="0" err="1">
                <a:latin typeface="+mj-lt"/>
                <a:cs typeface="Times New Roman"/>
              </a:rPr>
              <a:t>educație</a:t>
            </a:r>
            <a:endParaRPr lang="ro-RO" sz="2400" dirty="0">
              <a:latin typeface="+mj-lt"/>
              <a:cs typeface="Times New Roman"/>
            </a:endParaRPr>
          </a:p>
          <a:p>
            <a:pPr marL="114300" lvl="0" indent="0">
              <a:lnSpc>
                <a:spcPct val="86000"/>
              </a:lnSpc>
              <a:spcBef>
                <a:spcPts val="500"/>
              </a:spcBef>
              <a:buNone/>
            </a:pPr>
            <a:endParaRPr lang="ro-RO" sz="2400" dirty="0">
              <a:latin typeface="+mj-lt"/>
              <a:cs typeface="Times New Roman"/>
            </a:endParaRPr>
          </a:p>
          <a:p>
            <a:pPr marL="0" lvl="0" indent="0">
              <a:lnSpc>
                <a:spcPct val="86000"/>
              </a:lnSpc>
              <a:spcBef>
                <a:spcPts val="700"/>
              </a:spcBef>
              <a:buNone/>
            </a:pPr>
            <a:r>
              <a:rPr lang="ro-RO" sz="2400" b="1" dirty="0">
                <a:solidFill>
                  <a:srgbClr val="00B050"/>
                </a:solidFill>
                <a:latin typeface="+mj-lt"/>
                <a:cs typeface="Times New Roman"/>
              </a:rPr>
              <a:t>Realiștii: </a:t>
            </a:r>
            <a:endParaRPr lang="ro-RO" sz="2400" dirty="0">
              <a:solidFill>
                <a:srgbClr val="00B050"/>
              </a:solidFill>
              <a:latin typeface="+mj-lt"/>
              <a:cs typeface="Times New Roman"/>
            </a:endParaRPr>
          </a:p>
          <a:p>
            <a:pPr marL="571500" lvl="0" indent="-457200" algn="just">
              <a:lnSpc>
                <a:spcPct val="86000"/>
              </a:lnSpc>
              <a:spcBef>
                <a:spcPts val="600"/>
              </a:spcBef>
              <a:buFont typeface="Wingdings" pitchFamily="2"/>
              <a:buChar char="§"/>
            </a:pPr>
            <a:r>
              <a:rPr lang="ro-RO" sz="2400" i="1" dirty="0">
                <a:latin typeface="+mj-lt"/>
                <a:cs typeface="Times New Roman"/>
              </a:rPr>
              <a:t>Merită să încercam!</a:t>
            </a:r>
            <a:endParaRPr lang="ro-RO" sz="2400" dirty="0">
              <a:latin typeface="+mj-lt"/>
              <a:cs typeface="Times New Roman"/>
            </a:endParaRPr>
          </a:p>
          <a:p>
            <a:pPr marL="571500" lvl="0" indent="-457200" algn="just">
              <a:lnSpc>
                <a:spcPct val="86000"/>
              </a:lnSpc>
              <a:spcBef>
                <a:spcPts val="600"/>
              </a:spcBef>
              <a:buFont typeface="Wingdings" pitchFamily="2"/>
              <a:buChar char="§"/>
            </a:pPr>
            <a:r>
              <a:rPr lang="ro-RO" sz="2400" i="1" dirty="0">
                <a:latin typeface="+mj-lt"/>
                <a:cs typeface="Times New Roman"/>
              </a:rPr>
              <a:t>Învățarea în </a:t>
            </a:r>
            <a:r>
              <a:rPr lang="ro-RO" sz="2400" i="1" dirty="0" smtClean="0">
                <a:latin typeface="+mj-lt"/>
                <a:cs typeface="Times New Roman"/>
              </a:rPr>
              <a:t>clasă </a:t>
            </a:r>
            <a:r>
              <a:rPr lang="ro-RO" sz="2400" i="1" dirty="0">
                <a:latin typeface="+mj-lt"/>
                <a:cs typeface="Times New Roman"/>
              </a:rPr>
              <a:t>poate fi șansa de a-i face pe mulți dintre elevi încântați de învățare … </a:t>
            </a:r>
            <a:endParaRPr lang="ro-RO" sz="2400" dirty="0">
              <a:latin typeface="+mj-lt"/>
              <a:cs typeface="Times New Roman"/>
            </a:endParaRPr>
          </a:p>
          <a:p>
            <a:pPr marL="0" lvl="0" indent="0" algn="just">
              <a:lnSpc>
                <a:spcPct val="95000"/>
              </a:lnSpc>
              <a:spcBef>
                <a:spcPts val="500"/>
              </a:spcBef>
              <a:spcAft>
                <a:spcPts val="1000"/>
              </a:spcAft>
              <a:buNone/>
            </a:pPr>
            <a:endParaRPr lang="ro-RO" sz="2200" dirty="0"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22" b="56668"/>
          <a:stretch/>
        </p:blipFill>
        <p:spPr bwMode="auto">
          <a:xfrm>
            <a:off x="5220072" y="5434600"/>
            <a:ext cx="4032448" cy="1450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 dirty="0">
                <a:solidFill>
                  <a:srgbClr val="C00000"/>
                </a:solidFill>
                <a:cs typeface="Times New Roman"/>
              </a:rPr>
              <a:t>Situația </a:t>
            </a:r>
            <a:r>
              <a:rPr lang="ro-RO" sz="2800" b="1" dirty="0" smtClean="0">
                <a:solidFill>
                  <a:srgbClr val="C00000"/>
                </a:solidFill>
                <a:cs typeface="Times New Roman"/>
              </a:rPr>
              <a:t>actuală </a:t>
            </a:r>
            <a:r>
              <a:rPr lang="ro-RO" sz="2800" b="1" i="1" dirty="0" smtClean="0">
                <a:solidFill>
                  <a:srgbClr val="C00000"/>
                </a:solidFill>
                <a:cs typeface="Times New Roman"/>
              </a:rPr>
              <a:t>versus</a:t>
            </a:r>
            <a:r>
              <a:rPr lang="ro-RO" sz="2800" b="1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ro-RO" sz="2800" b="1" dirty="0">
                <a:solidFill>
                  <a:srgbClr val="C00000"/>
                </a:solidFill>
                <a:cs typeface="Times New Roman"/>
              </a:rPr>
              <a:t>Situația </a:t>
            </a:r>
            <a:r>
              <a:rPr lang="ro-RO" sz="2800" b="1" dirty="0" smtClean="0">
                <a:solidFill>
                  <a:srgbClr val="C00000"/>
                </a:solidFill>
                <a:cs typeface="Times New Roman"/>
              </a:rPr>
              <a:t>ideală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5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tx1"/>
                </a:solidFill>
                <a:cs typeface="Times New Roman"/>
              </a:rPr>
              <a:t>C</a:t>
            </a:r>
            <a:r>
              <a:rPr lang="ro-RO" sz="2200" dirty="0" smtClean="0">
                <a:solidFill>
                  <a:schemeClr val="tx1"/>
                </a:solidFill>
                <a:cs typeface="Times New Roman"/>
              </a:rPr>
              <a:t>urba </a:t>
            </a:r>
            <a:r>
              <a:rPr lang="ro-RO" sz="2200" dirty="0">
                <a:solidFill>
                  <a:schemeClr val="tx1"/>
                </a:solidFill>
                <a:cs typeface="Times New Roman"/>
              </a:rPr>
              <a:t>cu J invers </a:t>
            </a:r>
            <a:endParaRPr lang="ro-RO" sz="2200" dirty="0" smtClean="0">
              <a:solidFill>
                <a:schemeClr val="tx1"/>
              </a:solidFill>
              <a:cs typeface="Times New Roman"/>
            </a:endParaRPr>
          </a:p>
          <a:p>
            <a:pPr lvl="1">
              <a:spcBef>
                <a:spcPts val="5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tx1"/>
                </a:solidFill>
                <a:cs typeface="Times New Roman"/>
              </a:rPr>
              <a:t>C</a:t>
            </a:r>
            <a:r>
              <a:rPr lang="ro-RO" sz="2200" dirty="0" smtClean="0">
                <a:solidFill>
                  <a:schemeClr val="tx1"/>
                </a:solidFill>
                <a:cs typeface="Times New Roman"/>
              </a:rPr>
              <a:t>urba </a:t>
            </a:r>
            <a:r>
              <a:rPr lang="ro-RO" sz="2200" dirty="0">
                <a:solidFill>
                  <a:schemeClr val="tx1"/>
                </a:solidFill>
                <a:cs typeface="Times New Roman"/>
              </a:rPr>
              <a:t>lui Gauss</a:t>
            </a:r>
            <a:endParaRPr lang="ro-RO" sz="1600" dirty="0">
              <a:solidFill>
                <a:schemeClr val="tx1"/>
              </a:solidFill>
              <a:cs typeface="Times New Roman"/>
            </a:endParaRPr>
          </a:p>
          <a:p>
            <a:pPr lvl="1">
              <a:spcBef>
                <a:spcPts val="5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o-RO" sz="2200" dirty="0" smtClean="0">
                <a:solidFill>
                  <a:schemeClr val="tx1"/>
                </a:solidFill>
                <a:cs typeface="Times New Roman"/>
              </a:rPr>
              <a:t>Curba </a:t>
            </a:r>
            <a:r>
              <a:rPr lang="ro-RO" sz="2200" dirty="0">
                <a:solidFill>
                  <a:schemeClr val="tx1"/>
                </a:solidFill>
                <a:cs typeface="Times New Roman"/>
              </a:rPr>
              <a:t>în </a:t>
            </a:r>
            <a:r>
              <a:rPr lang="ro-RO" sz="2200" dirty="0" smtClean="0">
                <a:solidFill>
                  <a:schemeClr val="tx1"/>
                </a:solidFill>
                <a:cs typeface="Times New Roman"/>
              </a:rPr>
              <a:t>J</a:t>
            </a:r>
          </a:p>
          <a:p>
            <a:pPr marL="457200" lvl="1" indent="0">
              <a:spcBef>
                <a:spcPts val="500"/>
              </a:spcBef>
              <a:spcAft>
                <a:spcPts val="1000"/>
              </a:spcAft>
              <a:buNone/>
            </a:pPr>
            <a:endParaRPr lang="ro-RO" sz="2200" dirty="0">
              <a:solidFill>
                <a:schemeClr val="tx1"/>
              </a:solidFill>
              <a:cs typeface="Times New Roman"/>
            </a:endParaRPr>
          </a:p>
          <a:p>
            <a:pPr marL="457200" lvl="1" indent="0">
              <a:spcBef>
                <a:spcPts val="500"/>
              </a:spcBef>
              <a:spcAft>
                <a:spcPts val="1000"/>
              </a:spcAft>
              <a:buNone/>
            </a:pPr>
            <a:endParaRPr lang="ro-RO" sz="3200" dirty="0" smtClean="0">
              <a:solidFill>
                <a:schemeClr val="tx1"/>
              </a:solidFill>
              <a:cs typeface="Times New Roman"/>
            </a:endParaRPr>
          </a:p>
          <a:p>
            <a:pPr marL="457200" lvl="1" indent="0">
              <a:spcBef>
                <a:spcPts val="500"/>
              </a:spcBef>
              <a:spcAft>
                <a:spcPts val="1000"/>
              </a:spcAft>
              <a:buNone/>
            </a:pPr>
            <a:endParaRPr lang="ro-RO" sz="2200" dirty="0">
              <a:solidFill>
                <a:schemeClr val="tx1"/>
              </a:solidFill>
              <a:cs typeface="Times New Roman"/>
            </a:endParaRPr>
          </a:p>
          <a:p>
            <a:pPr marL="457200" lvl="1" indent="0">
              <a:spcBef>
                <a:spcPts val="500"/>
              </a:spcBef>
              <a:spcAft>
                <a:spcPts val="1000"/>
              </a:spcAft>
              <a:buNone/>
            </a:pPr>
            <a:endParaRPr lang="ro-RO" sz="1600" dirty="0">
              <a:solidFill>
                <a:schemeClr val="tx1"/>
              </a:solidFill>
              <a:cs typeface="Times New Roman"/>
            </a:endParaRPr>
          </a:p>
          <a:p>
            <a:pPr lvl="0" algn="just">
              <a:lnSpc>
                <a:spcPct val="95000"/>
              </a:lnSpc>
              <a:spcBef>
                <a:spcPts val="500"/>
              </a:spcBef>
              <a:spcAft>
                <a:spcPts val="1440"/>
              </a:spcAft>
            </a:pPr>
            <a:r>
              <a:rPr lang="ro-RO" sz="2200" dirty="0">
                <a:solidFill>
                  <a:schemeClr val="tx1"/>
                </a:solidFill>
                <a:cs typeface="Times New Roman"/>
              </a:rPr>
              <a:t>Cum este posibil să fie înlocuită </a:t>
            </a:r>
            <a:r>
              <a:rPr lang="ro-RO" sz="2200" b="1" i="1" dirty="0" smtClean="0">
                <a:solidFill>
                  <a:schemeClr val="tx1"/>
                </a:solidFill>
                <a:cs typeface="Times New Roman"/>
              </a:rPr>
              <a:t>curba </a:t>
            </a:r>
            <a:r>
              <a:rPr lang="ro-RO" sz="2200" b="1" i="1" dirty="0">
                <a:solidFill>
                  <a:schemeClr val="tx1"/>
                </a:solidFill>
                <a:cs typeface="Times New Roman"/>
              </a:rPr>
              <a:t>cu J invers </a:t>
            </a:r>
            <a:r>
              <a:rPr lang="ro-RO" sz="2200" dirty="0" smtClean="0">
                <a:solidFill>
                  <a:schemeClr val="tx1"/>
                </a:solidFill>
                <a:cs typeface="Times New Roman"/>
              </a:rPr>
              <a:t>și </a:t>
            </a:r>
            <a:r>
              <a:rPr lang="ro-RO" sz="2200" b="1" i="1" dirty="0" smtClean="0">
                <a:solidFill>
                  <a:schemeClr val="tx1"/>
                </a:solidFill>
                <a:cs typeface="Times New Roman"/>
              </a:rPr>
              <a:t>“curba </a:t>
            </a:r>
            <a:r>
              <a:rPr lang="ro-RO" sz="2200" b="1" i="1" dirty="0">
                <a:solidFill>
                  <a:schemeClr val="tx1"/>
                </a:solidFill>
                <a:cs typeface="Times New Roman"/>
              </a:rPr>
              <a:t>lui Gauss” cu cea în formă de “J</a:t>
            </a:r>
            <a:r>
              <a:rPr lang="ro-RO" sz="2200" b="1" i="1" dirty="0" smtClean="0">
                <a:solidFill>
                  <a:schemeClr val="tx1"/>
                </a:solidFill>
                <a:cs typeface="Times New Roman"/>
              </a:rPr>
              <a:t>”, </a:t>
            </a:r>
            <a:r>
              <a:rPr lang="ro-RO" sz="2200" b="1" i="1" dirty="0">
                <a:solidFill>
                  <a:schemeClr val="tx1"/>
                </a:solidFill>
                <a:cs typeface="Times New Roman"/>
              </a:rPr>
              <a:t>a instruirii?</a:t>
            </a:r>
            <a:endParaRPr lang="ro-RO" sz="1900" dirty="0">
              <a:solidFill>
                <a:schemeClr val="tx1"/>
              </a:solidFill>
              <a:cs typeface="Times New Roman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24860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6" r="8125" b="1472"/>
          <a:stretch/>
        </p:blipFill>
        <p:spPr bwMode="auto">
          <a:xfrm>
            <a:off x="5148064" y="3387822"/>
            <a:ext cx="2821121" cy="172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457200" y="548680"/>
            <a:ext cx="8229600" cy="5760633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o-RO" b="1" dirty="0" smtClean="0">
              <a:solidFill>
                <a:srgbClr val="00B050"/>
              </a:solidFill>
              <a:latin typeface="+mn-lt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b="1" dirty="0" smtClean="0">
                <a:solidFill>
                  <a:srgbClr val="C00000"/>
                </a:solidFill>
                <a:latin typeface="+mn-lt"/>
                <a:cs typeface="Times New Roman"/>
              </a:rPr>
              <a:t>TEORIA ÎNVĂȚĂRII DEPLINE</a:t>
            </a:r>
            <a:r>
              <a:rPr lang="ro-RO" b="1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ro-RO" b="1" dirty="0" smtClean="0">
                <a:solidFill>
                  <a:srgbClr val="C00000"/>
                </a:solidFill>
                <a:latin typeface="+mn-lt"/>
                <a:cs typeface="Times New Roman"/>
              </a:rPr>
              <a:t>… </a:t>
            </a:r>
            <a:endParaRPr lang="ro-RO" b="1" dirty="0">
              <a:solidFill>
                <a:srgbClr val="C00000"/>
              </a:solidFill>
              <a:latin typeface="+mn-lt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o-RO" b="1" dirty="0" smtClean="0">
                <a:solidFill>
                  <a:srgbClr val="00B050"/>
                </a:solidFill>
                <a:latin typeface="+mn-lt"/>
                <a:cs typeface="Times New Roman"/>
              </a:rPr>
              <a:t>Ce </a:t>
            </a:r>
            <a:r>
              <a:rPr lang="ro-RO" b="1" dirty="0">
                <a:solidFill>
                  <a:srgbClr val="00B050"/>
                </a:solidFill>
                <a:latin typeface="+mn-lt"/>
                <a:cs typeface="Times New Roman"/>
              </a:rPr>
              <a:t>spune teoria?</a:t>
            </a:r>
            <a:endParaRPr lang="ro-RO" sz="2400" dirty="0">
              <a:latin typeface="+mn-lt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o-RO" b="1" dirty="0">
                <a:solidFill>
                  <a:srgbClr val="00B050"/>
                </a:solidFill>
                <a:latin typeface="+mn-lt"/>
                <a:cs typeface="Times New Roman"/>
              </a:rPr>
              <a:t>Ce spune cercetarea aplicată?</a:t>
            </a:r>
            <a:endParaRPr lang="ro-RO" sz="2400" dirty="0">
              <a:latin typeface="+mn-lt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o-RO" b="1" dirty="0">
                <a:solidFill>
                  <a:srgbClr val="00B050"/>
                </a:solidFill>
                <a:latin typeface="+mn-lt"/>
                <a:cs typeface="Times New Roman"/>
              </a:rPr>
              <a:t>Ce spune practica?</a:t>
            </a:r>
            <a:endParaRPr lang="ro-RO" sz="2400" dirty="0">
              <a:latin typeface="+mn-lt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o-RO" b="1" dirty="0">
                <a:solidFill>
                  <a:srgbClr val="00B050"/>
                </a:solidFill>
                <a:latin typeface="+mn-lt"/>
                <a:cs typeface="Times New Roman"/>
              </a:rPr>
              <a:t>Ce putem face?</a:t>
            </a:r>
            <a:endParaRPr lang="ro-RO" sz="2400" dirty="0">
              <a:latin typeface="+mn-lt"/>
              <a:cs typeface="Times New Roman"/>
            </a:endParaRPr>
          </a:p>
          <a:p>
            <a:pPr lvl="0"/>
            <a:endParaRPr lang="ro-RO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35685" y="3089355"/>
            <a:ext cx="2808314" cy="374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o-RO" sz="2300" b="1" dirty="0">
                <a:solidFill>
                  <a:srgbClr val="00B050"/>
                </a:solidFill>
                <a:latin typeface="Times New Roman"/>
                <a:cs typeface="Times New Roman"/>
              </a:rPr>
              <a:t/>
            </a:r>
            <a:br>
              <a:rPr lang="ro-RO" sz="2300" b="1" dirty="0">
                <a:solidFill>
                  <a:srgbClr val="00B050"/>
                </a:solidFill>
                <a:latin typeface="Times New Roman"/>
                <a:cs typeface="Times New Roman"/>
              </a:rPr>
            </a:br>
            <a:r>
              <a:rPr lang="ro-RO" sz="2600" b="1" dirty="0">
                <a:solidFill>
                  <a:srgbClr val="00B050"/>
                </a:solidFill>
                <a:latin typeface="+mj-lt"/>
                <a:cs typeface="Times New Roman"/>
              </a:rPr>
              <a:t>Ce spune T</a:t>
            </a:r>
            <a:r>
              <a:rPr lang="ro-RO" sz="2600" b="1" dirty="0" smtClean="0">
                <a:solidFill>
                  <a:srgbClr val="00B050"/>
                </a:solidFill>
                <a:latin typeface="+mj-lt"/>
                <a:cs typeface="Times New Roman"/>
              </a:rPr>
              <a:t>eoria </a:t>
            </a:r>
            <a:r>
              <a:rPr lang="ro-RO" sz="2600" b="1" dirty="0">
                <a:solidFill>
                  <a:srgbClr val="00B050"/>
                </a:solidFill>
                <a:latin typeface="+mj-lt"/>
                <a:cs typeface="Times New Roman"/>
              </a:rPr>
              <a:t>ÎNVĂȚĂRII DEPLINE </a:t>
            </a:r>
            <a:br>
              <a:rPr lang="ro-RO" sz="2600" b="1" dirty="0">
                <a:solidFill>
                  <a:srgbClr val="00B050"/>
                </a:solidFill>
                <a:latin typeface="+mj-lt"/>
                <a:cs typeface="Times New Roman"/>
              </a:rPr>
            </a:br>
            <a:r>
              <a:rPr lang="ro-RO" sz="2600" b="1" dirty="0">
                <a:solidFill>
                  <a:srgbClr val="00B050"/>
                </a:solidFill>
                <a:latin typeface="+mj-lt"/>
                <a:cs typeface="Times New Roman"/>
              </a:rPr>
              <a:t>(MASTERY LEARNING)?</a:t>
            </a:r>
            <a:r>
              <a:rPr lang="ro-RO" sz="2500" dirty="0">
                <a:latin typeface="+mj-lt"/>
                <a:cs typeface="Times New Roman"/>
              </a:rPr>
              <a:t/>
            </a:r>
            <a:br>
              <a:rPr lang="ro-RO" sz="2500" dirty="0">
                <a:latin typeface="+mj-lt"/>
                <a:cs typeface="Times New Roman"/>
              </a:rPr>
            </a:br>
            <a:endParaRPr lang="ro-RO" sz="2500" dirty="0">
              <a:latin typeface="+mj-lt"/>
            </a:endParaRPr>
          </a:p>
        </p:txBody>
      </p:sp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323523" y="1484784"/>
            <a:ext cx="8363276" cy="5256583"/>
          </a:xfrm>
        </p:spPr>
        <p:txBody>
          <a:bodyPr/>
          <a:lstStyle/>
          <a:p>
            <a:pPr lvl="0" algn="just">
              <a:spcBef>
                <a:spcPts val="500"/>
              </a:spcBef>
              <a:buFont typeface="Wingdings"/>
              <a:buChar char=""/>
            </a:pPr>
            <a:r>
              <a:rPr lang="ro-RO" sz="2200" dirty="0">
                <a:latin typeface="+mj-lt"/>
                <a:cs typeface="Times New Roman"/>
              </a:rPr>
              <a:t>Dacă sunt create anumite condiţii pentru instruire, </a:t>
            </a:r>
            <a:r>
              <a:rPr lang="ro-RO" sz="2200" b="1" dirty="0">
                <a:latin typeface="+mj-lt"/>
                <a:cs typeface="Times New Roman"/>
              </a:rPr>
              <a:t>toţi elevii pot învăţa bine</a:t>
            </a:r>
            <a:r>
              <a:rPr lang="ro-RO" sz="2200" dirty="0">
                <a:latin typeface="+mj-lt"/>
                <a:cs typeface="Times New Roman"/>
              </a:rPr>
              <a:t> şi pot ajunge să „stăpânească” </a:t>
            </a:r>
            <a:r>
              <a:rPr lang="ro-RO" sz="2200" b="1" dirty="0">
                <a:latin typeface="+mj-lt"/>
                <a:cs typeface="Times New Roman"/>
              </a:rPr>
              <a:t>mare parte din materia</a:t>
            </a:r>
            <a:r>
              <a:rPr lang="ro-RO" sz="2200" dirty="0">
                <a:latin typeface="+mj-lt"/>
                <a:cs typeface="Times New Roman"/>
              </a:rPr>
              <a:t> ce li se predă.</a:t>
            </a:r>
          </a:p>
          <a:p>
            <a:pPr marL="0" lvl="0" indent="0" algn="just">
              <a:spcBef>
                <a:spcPts val="500"/>
              </a:spcBef>
              <a:buNone/>
            </a:pPr>
            <a:endParaRPr lang="ro-RO" sz="2200" dirty="0">
              <a:latin typeface="+mj-lt"/>
              <a:cs typeface="Times New Roman"/>
            </a:endParaRPr>
          </a:p>
          <a:p>
            <a:pPr lvl="0" algn="just">
              <a:spcBef>
                <a:spcPts val="500"/>
              </a:spcBef>
              <a:buFont typeface="Wingdings"/>
              <a:buChar char=""/>
            </a:pPr>
            <a:r>
              <a:rPr lang="ro-RO" sz="2200" dirty="0">
                <a:latin typeface="+mj-lt"/>
                <a:cs typeface="Times New Roman"/>
              </a:rPr>
              <a:t>Pe de altă parte, profesorii pot ajunge </a:t>
            </a:r>
            <a:r>
              <a:rPr lang="ro-RO" sz="2200" b="1" dirty="0">
                <a:latin typeface="+mj-lt"/>
                <a:cs typeface="Times New Roman"/>
              </a:rPr>
              <a:t>să predea în aşa manieră încât elevii să </a:t>
            </a:r>
            <a:r>
              <a:rPr lang="ro-RO" sz="2200" b="1" i="1" dirty="0">
                <a:latin typeface="+mj-lt"/>
                <a:cs typeface="Times New Roman"/>
              </a:rPr>
              <a:t>înveţe</a:t>
            </a:r>
            <a:r>
              <a:rPr lang="ro-RO" sz="2200" b="1" dirty="0">
                <a:latin typeface="+mj-lt"/>
                <a:cs typeface="Times New Roman"/>
              </a:rPr>
              <a:t> bine</a:t>
            </a:r>
            <a:r>
              <a:rPr lang="ro-RO" sz="2200" dirty="0">
                <a:latin typeface="+mj-lt"/>
                <a:cs typeface="Times New Roman"/>
              </a:rPr>
              <a:t>.</a:t>
            </a:r>
          </a:p>
          <a:p>
            <a:pPr marL="0" lvl="0" indent="0" algn="just">
              <a:spcBef>
                <a:spcPts val="500"/>
              </a:spcBef>
              <a:buNone/>
            </a:pPr>
            <a:endParaRPr lang="ro-RO" sz="2200" dirty="0">
              <a:latin typeface="+mj-lt"/>
              <a:cs typeface="Times New Roman"/>
            </a:endParaRPr>
          </a:p>
          <a:p>
            <a:pPr lvl="0" algn="just">
              <a:spcBef>
                <a:spcPts val="500"/>
              </a:spcBef>
              <a:spcAft>
                <a:spcPts val="800"/>
              </a:spcAft>
              <a:buFont typeface="Wingdings"/>
              <a:buChar char=""/>
            </a:pPr>
            <a:r>
              <a:rPr lang="ro-RO" sz="2200" dirty="0">
                <a:latin typeface="+mj-lt"/>
                <a:cs typeface="Times New Roman"/>
              </a:rPr>
              <a:t>Astfel de predare pentru învăţare deplină susţine asimilarea achizițiilor pe termen scurt şi lung a elevilor, deoarece aceştia dezvoltă o serie de competenţe intelectuale de bază ce </a:t>
            </a:r>
            <a:r>
              <a:rPr lang="ro-RO" sz="2200" b="1" dirty="0">
                <a:latin typeface="+mj-lt"/>
                <a:cs typeface="Times New Roman"/>
              </a:rPr>
              <a:t>facilitează</a:t>
            </a:r>
            <a:r>
              <a:rPr lang="ro-RO" sz="2200" dirty="0">
                <a:latin typeface="+mj-lt"/>
                <a:cs typeface="Times New Roman"/>
              </a:rPr>
              <a:t> </a:t>
            </a:r>
            <a:r>
              <a:rPr lang="ro-RO" sz="2200" b="1" dirty="0">
                <a:latin typeface="+mj-lt"/>
                <a:cs typeface="Times New Roman"/>
              </a:rPr>
              <a:t>acumulările ulterioare de cunoştinţe</a:t>
            </a:r>
            <a:r>
              <a:rPr lang="ro-RO" sz="2200" dirty="0">
                <a:latin typeface="+mj-lt"/>
                <a:cs typeface="Times New Roman"/>
              </a:rPr>
              <a:t>.</a:t>
            </a:r>
          </a:p>
          <a:p>
            <a:pPr marL="0" lvl="0" indent="0" algn="just">
              <a:spcBef>
                <a:spcPts val="500"/>
              </a:spcBef>
              <a:spcAft>
                <a:spcPts val="800"/>
              </a:spcAft>
              <a:buNone/>
            </a:pPr>
            <a:endParaRPr lang="ro-RO" sz="2200" dirty="0">
              <a:latin typeface="+mj-lt"/>
              <a:cs typeface="Times New Roman"/>
            </a:endParaRPr>
          </a:p>
          <a:p>
            <a:pPr lvl="0" algn="just">
              <a:spcBef>
                <a:spcPts val="500"/>
              </a:spcBef>
              <a:spcAft>
                <a:spcPts val="1000"/>
              </a:spcAft>
            </a:pPr>
            <a:r>
              <a:rPr lang="ro-RO" sz="2200" b="1" i="1" dirty="0">
                <a:latin typeface="+mj-lt"/>
                <a:cs typeface="Times New Roman"/>
              </a:rPr>
              <a:t>Este acea predare pentru învăţare în clasă.</a:t>
            </a:r>
            <a:endParaRPr lang="ro-RO" sz="2200" dirty="0">
              <a:latin typeface="+mj-lt"/>
              <a:cs typeface="Times New Roman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ro-RO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600" b="1" dirty="0" smtClean="0">
                <a:solidFill>
                  <a:srgbClr val="0070C0"/>
                </a:solidFill>
              </a:rPr>
              <a:t>A. Modelul lui Carroll (1963),</a:t>
            </a:r>
            <a:br>
              <a:rPr lang="ro-RO" sz="2600" b="1" dirty="0" smtClean="0">
                <a:solidFill>
                  <a:srgbClr val="0070C0"/>
                </a:solidFill>
              </a:rPr>
            </a:br>
            <a:r>
              <a:rPr lang="ro-RO" sz="2600" b="1" dirty="0" smtClean="0">
                <a:solidFill>
                  <a:srgbClr val="0070C0"/>
                </a:solidFill>
              </a:rPr>
              <a:t>(</a:t>
            </a:r>
            <a:r>
              <a:rPr lang="ro-RO" sz="2600" b="1" i="1" dirty="0" smtClean="0">
                <a:solidFill>
                  <a:srgbClr val="0070C0"/>
                </a:solidFill>
              </a:rPr>
              <a:t>A model of </a:t>
            </a:r>
            <a:r>
              <a:rPr lang="ro-RO" sz="2600" b="1" i="1" dirty="0" err="1" smtClean="0">
                <a:solidFill>
                  <a:srgbClr val="0070C0"/>
                </a:solidFill>
              </a:rPr>
              <a:t>school</a:t>
            </a:r>
            <a:r>
              <a:rPr lang="ro-RO" sz="2600" b="1" i="1" dirty="0" smtClean="0">
                <a:solidFill>
                  <a:srgbClr val="0070C0"/>
                </a:solidFill>
              </a:rPr>
              <a:t> </a:t>
            </a:r>
            <a:r>
              <a:rPr lang="ro-RO" sz="2600" b="1" i="1" dirty="0" err="1" smtClean="0">
                <a:solidFill>
                  <a:srgbClr val="0070C0"/>
                </a:solidFill>
              </a:rPr>
              <a:t>learning</a:t>
            </a:r>
            <a:r>
              <a:rPr lang="ro-RO" sz="2600" b="1" dirty="0" smtClean="0">
                <a:solidFill>
                  <a:srgbClr val="0070C0"/>
                </a:solidFill>
              </a:rPr>
              <a:t>) </a:t>
            </a:r>
            <a:endParaRPr lang="fr-FR" sz="2600" b="1" dirty="0">
              <a:solidFill>
                <a:srgbClr val="0070C0"/>
              </a:solidFill>
            </a:endParaRPr>
          </a:p>
        </p:txBody>
      </p:sp>
      <p:sp>
        <p:nvSpPr>
          <p:cNvPr id="3" name="Substituent conținut 2"/>
          <p:cNvSpPr txBox="1">
            <a:spLocks noGrp="1"/>
          </p:cNvSpPr>
          <p:nvPr>
            <p:ph idx="1"/>
          </p:nvPr>
        </p:nvSpPr>
        <p:spPr>
          <a:xfrm>
            <a:off x="457200" y="1639345"/>
            <a:ext cx="8229600" cy="4525959"/>
          </a:xfrm>
        </p:spPr>
        <p:txBody>
          <a:bodyPr/>
          <a:lstStyle/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o-RO" sz="2300" dirty="0" smtClean="0">
                <a:latin typeface="+mj-lt"/>
                <a:cs typeface="Times New Roman"/>
              </a:rPr>
              <a:t>este </a:t>
            </a:r>
            <a:r>
              <a:rPr lang="ro-RO" sz="2300" dirty="0">
                <a:latin typeface="+mj-lt"/>
                <a:cs typeface="Times New Roman"/>
              </a:rPr>
              <a:t>un </a:t>
            </a:r>
            <a:r>
              <a:rPr lang="ro-RO" sz="2300" b="1" dirty="0">
                <a:latin typeface="+mj-lt"/>
                <a:cs typeface="Times New Roman"/>
              </a:rPr>
              <a:t>model temporal</a:t>
            </a:r>
            <a:r>
              <a:rPr lang="ro-RO" sz="2300" dirty="0">
                <a:latin typeface="+mj-lt"/>
                <a:cs typeface="Times New Roman"/>
              </a:rPr>
              <a:t>, aplicat </a:t>
            </a:r>
            <a:r>
              <a:rPr lang="ro-RO" sz="2300" dirty="0" smtClean="0">
                <a:latin typeface="+mj-lt"/>
                <a:cs typeface="Times New Roman"/>
              </a:rPr>
              <a:t>în școli </a:t>
            </a:r>
            <a:r>
              <a:rPr lang="ro-RO" sz="2300" dirty="0">
                <a:latin typeface="+mj-lt"/>
                <a:cs typeface="Times New Roman"/>
              </a:rPr>
              <a:t>din </a:t>
            </a:r>
            <a:r>
              <a:rPr lang="ro-RO" sz="2300" dirty="0" smtClean="0">
                <a:latin typeface="+mj-lt"/>
                <a:cs typeface="Times New Roman"/>
              </a:rPr>
              <a:t>S.U.A. </a:t>
            </a:r>
            <a:r>
              <a:rPr lang="ro-RO" sz="2300" dirty="0">
                <a:latin typeface="+mj-lt"/>
                <a:cs typeface="Times New Roman"/>
              </a:rPr>
              <a:t>ș</a:t>
            </a:r>
            <a:r>
              <a:rPr lang="ro-RO" sz="2300" dirty="0" smtClean="0">
                <a:latin typeface="+mj-lt"/>
                <a:cs typeface="Times New Roman"/>
              </a:rPr>
              <a:t>i </a:t>
            </a:r>
            <a:r>
              <a:rPr lang="ro-RO" sz="2300" dirty="0">
                <a:latin typeface="+mj-lt"/>
                <a:cs typeface="Times New Roman"/>
              </a:rPr>
              <a:t>din întreaga </a:t>
            </a:r>
            <a:r>
              <a:rPr lang="ro-RO" sz="2300" dirty="0" smtClean="0">
                <a:latin typeface="+mj-lt"/>
                <a:cs typeface="Times New Roman"/>
              </a:rPr>
              <a:t>lume</a:t>
            </a:r>
          </a:p>
          <a:p>
            <a:pPr marL="0" lvl="0" indent="0" algn="just">
              <a:spcBef>
                <a:spcPts val="600"/>
              </a:spcBef>
              <a:buNone/>
            </a:pPr>
            <a:endParaRPr lang="ro-RO" sz="2300" dirty="0" smtClean="0">
              <a:latin typeface="+mj-lt"/>
              <a:cs typeface="Times New Roman"/>
            </a:endParaRPr>
          </a:p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o-RO" sz="2300" dirty="0" smtClean="0">
                <a:latin typeface="+mj-lt"/>
                <a:cs typeface="Times New Roman"/>
              </a:rPr>
              <a:t>nivelul </a:t>
            </a:r>
            <a:r>
              <a:rPr lang="ro-RO" sz="2300" dirty="0">
                <a:latin typeface="+mj-lt"/>
                <a:cs typeface="Times New Roman"/>
              </a:rPr>
              <a:t>învățării atins de un anumit elev este întotdeauna determinat de </a:t>
            </a:r>
            <a:r>
              <a:rPr lang="ro-RO" sz="2300" b="1" dirty="0">
                <a:latin typeface="+mj-lt"/>
                <a:cs typeface="Times New Roman"/>
              </a:rPr>
              <a:t>raportul dintre timpul real </a:t>
            </a:r>
            <a:r>
              <a:rPr lang="ro-RO" sz="2300" dirty="0">
                <a:latin typeface="+mj-lt"/>
                <a:cs typeface="Times New Roman"/>
              </a:rPr>
              <a:t>de care el dispune și </a:t>
            </a:r>
            <a:r>
              <a:rPr lang="ro-RO" sz="2300" b="1" dirty="0">
                <a:latin typeface="+mj-lt"/>
                <a:cs typeface="Times New Roman"/>
              </a:rPr>
              <a:t>timpul necesar </a:t>
            </a:r>
            <a:r>
              <a:rPr lang="ro-RO" sz="2300" dirty="0">
                <a:latin typeface="+mj-lt"/>
                <a:cs typeface="Times New Roman"/>
              </a:rPr>
              <a:t>pentru acoperirea unei sarcini de învățare </a:t>
            </a:r>
            <a:r>
              <a:rPr lang="ro-RO" sz="2300" dirty="0" smtClean="0">
                <a:latin typeface="+mj-lt"/>
                <a:cs typeface="Times New Roman"/>
              </a:rPr>
              <a:t>date</a:t>
            </a:r>
          </a:p>
          <a:p>
            <a:pPr marL="0" lvl="0" indent="0" algn="just">
              <a:spcBef>
                <a:spcPts val="600"/>
              </a:spcBef>
              <a:buNone/>
            </a:pPr>
            <a:endParaRPr lang="ro-RO" sz="2300" dirty="0" smtClean="0">
              <a:latin typeface="+mj-lt"/>
              <a:cs typeface="Times New Roman"/>
            </a:endParaRPr>
          </a:p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o-RO" sz="2300" i="1" dirty="0" smtClean="0">
                <a:latin typeface="+mj-lt"/>
                <a:cs typeface="Times New Roman"/>
              </a:rPr>
              <a:t>Prin </a:t>
            </a:r>
            <a:r>
              <a:rPr lang="ro-RO" sz="2300" i="1" dirty="0">
                <a:latin typeface="+mj-lt"/>
                <a:cs typeface="Times New Roman"/>
              </a:rPr>
              <a:t>urmare, nivelul învăţării va fi o funcţie a timpului pe care elevul îl petrece efectiv pentru a învăţa, prin raportare la timpul pe care ar trebui să îl petreacă pentru a învăţa.</a:t>
            </a:r>
            <a:r>
              <a:rPr lang="ro-RO" sz="2300" dirty="0">
                <a:latin typeface="+mj-lt"/>
                <a:cs typeface="Times New Roman"/>
              </a:rPr>
              <a:t> 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ro-RO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2"/>
          <p:cNvSpPr txBox="1">
            <a:spLocks noGrp="1"/>
          </p:cNvSpPr>
          <p:nvPr>
            <p:ph idx="1"/>
          </p:nvPr>
        </p:nvSpPr>
        <p:spPr>
          <a:xfrm>
            <a:off x="251524" y="1413159"/>
            <a:ext cx="8568952" cy="5444840"/>
          </a:xfrm>
        </p:spPr>
        <p:txBody>
          <a:bodyPr/>
          <a:lstStyle/>
          <a:p>
            <a:pPr lvl="0" algn="just">
              <a:lnSpc>
                <a:spcPct val="86000"/>
              </a:lnSpc>
              <a:spcBef>
                <a:spcPts val="500"/>
              </a:spcBef>
              <a:spcAft>
                <a:spcPts val="1440"/>
              </a:spcAft>
              <a:buFont typeface="Symbol"/>
              <a:buChar char=""/>
            </a:pPr>
            <a:r>
              <a:rPr lang="ro-RO" sz="2000" b="1" dirty="0">
                <a:solidFill>
                  <a:srgbClr val="0070C0"/>
                </a:solidFill>
                <a:latin typeface="+mj-lt"/>
                <a:cs typeface="Times New Roman"/>
              </a:rPr>
              <a:t>“Timpul real” (sau timpul petrecut învăţând)</a:t>
            </a:r>
            <a:r>
              <a:rPr lang="ro-RO" sz="2000" dirty="0">
                <a:solidFill>
                  <a:srgbClr val="0070C0"/>
                </a:solidFill>
                <a:latin typeface="+mj-lt"/>
                <a:cs typeface="Times New Roman"/>
              </a:rPr>
              <a:t> - 2 variabile: </a:t>
            </a:r>
            <a:endParaRPr lang="ro-RO" sz="18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114300" lvl="0" indent="0" algn="just">
              <a:lnSpc>
                <a:spcPct val="86000"/>
              </a:lnSpc>
              <a:spcBef>
                <a:spcPts val="500"/>
              </a:spcBef>
              <a:spcAft>
                <a:spcPts val="1440"/>
              </a:spcAft>
              <a:buNone/>
            </a:pPr>
            <a:r>
              <a:rPr lang="ro-RO" sz="2000" dirty="0">
                <a:latin typeface="+mj-lt"/>
                <a:cs typeface="Times New Roman"/>
              </a:rPr>
              <a:t>a) perseverența sau cantitatea de timp în care elevul se străduiește să stăpânească materia;</a:t>
            </a:r>
            <a:endParaRPr lang="ro-RO" sz="1800" dirty="0">
              <a:latin typeface="+mj-lt"/>
              <a:cs typeface="Times New Roman"/>
            </a:endParaRPr>
          </a:p>
          <a:p>
            <a:pPr marL="114300" lvl="0" indent="0" algn="just">
              <a:lnSpc>
                <a:spcPct val="86000"/>
              </a:lnSpc>
              <a:spcBef>
                <a:spcPts val="500"/>
              </a:spcBef>
              <a:spcAft>
                <a:spcPts val="1440"/>
              </a:spcAft>
              <a:buNone/>
            </a:pPr>
            <a:r>
              <a:rPr lang="ro-RO" sz="2000" dirty="0">
                <a:latin typeface="+mj-lt"/>
                <a:cs typeface="Times New Roman"/>
              </a:rPr>
              <a:t>b) oportunitatea de a învăţa /timpul pus efectiv la dispoziția elevului.</a:t>
            </a:r>
            <a:endParaRPr lang="ro-RO" sz="1800" dirty="0">
              <a:latin typeface="+mj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500"/>
              </a:spcBef>
              <a:spcAft>
                <a:spcPts val="1440"/>
              </a:spcAft>
              <a:buFont typeface="Symbol"/>
              <a:buChar char=""/>
            </a:pPr>
            <a:r>
              <a:rPr lang="ro-RO" sz="2000" b="1" dirty="0">
                <a:solidFill>
                  <a:srgbClr val="0070C0"/>
                </a:solidFill>
                <a:latin typeface="+mj-lt"/>
                <a:cs typeface="Times New Roman"/>
              </a:rPr>
              <a:t>“Timpul necesar” (sau “ideal”)</a:t>
            </a:r>
            <a:r>
              <a:rPr lang="ro-RO" sz="2000" dirty="0">
                <a:solidFill>
                  <a:srgbClr val="0070C0"/>
                </a:solidFill>
                <a:latin typeface="+mj-lt"/>
                <a:cs typeface="Times New Roman"/>
              </a:rPr>
              <a:t> - 3 variabile:</a:t>
            </a:r>
            <a:endParaRPr lang="ro-RO" sz="18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114300" lvl="0" indent="0" algn="just">
              <a:lnSpc>
                <a:spcPct val="86000"/>
              </a:lnSpc>
              <a:spcBef>
                <a:spcPts val="500"/>
              </a:spcBef>
              <a:spcAft>
                <a:spcPts val="1440"/>
              </a:spcAft>
              <a:buNone/>
            </a:pPr>
            <a:r>
              <a:rPr lang="ro-RO" sz="2000" dirty="0">
                <a:latin typeface="+mj-lt"/>
                <a:cs typeface="Times New Roman"/>
              </a:rPr>
              <a:t>a) </a:t>
            </a:r>
            <a:r>
              <a:rPr lang="ro-RO" sz="2000" b="1" dirty="0">
                <a:latin typeface="+mj-lt"/>
                <a:cs typeface="Times New Roman"/>
              </a:rPr>
              <a:t>aptitudinea pentru disciplină </a:t>
            </a:r>
            <a:r>
              <a:rPr lang="ro-RO" sz="2000" dirty="0">
                <a:latin typeface="+mj-lt"/>
                <a:cs typeface="Times New Roman"/>
              </a:rPr>
              <a:t>sau timpul folosit pentru a învață conținutul unei discipline în condiții ideale;</a:t>
            </a:r>
            <a:endParaRPr lang="ro-RO" sz="1800" dirty="0">
              <a:latin typeface="+mj-lt"/>
              <a:cs typeface="Times New Roman"/>
            </a:endParaRPr>
          </a:p>
          <a:p>
            <a:pPr marL="114300" lvl="0" indent="0" algn="just">
              <a:lnSpc>
                <a:spcPct val="86000"/>
              </a:lnSpc>
              <a:spcBef>
                <a:spcPts val="500"/>
              </a:spcBef>
              <a:spcAft>
                <a:spcPts val="1440"/>
              </a:spcAft>
              <a:buNone/>
            </a:pPr>
            <a:r>
              <a:rPr lang="ro-RO" sz="2000" dirty="0">
                <a:latin typeface="+mj-lt"/>
                <a:cs typeface="Times New Roman"/>
              </a:rPr>
              <a:t>b) </a:t>
            </a:r>
            <a:r>
              <a:rPr lang="ro-RO" sz="2000" b="1" dirty="0">
                <a:latin typeface="+mj-lt"/>
                <a:cs typeface="Times New Roman"/>
              </a:rPr>
              <a:t>calitatea instruirii </a:t>
            </a:r>
            <a:r>
              <a:rPr lang="ro-RO" sz="2000" dirty="0">
                <a:latin typeface="+mj-lt"/>
                <a:cs typeface="Times New Roman"/>
              </a:rPr>
              <a:t>sau </a:t>
            </a:r>
            <a:r>
              <a:rPr lang="ro-RO" sz="2000" dirty="0" smtClean="0">
                <a:latin typeface="+mj-lt"/>
                <a:cs typeface="Times New Roman"/>
              </a:rPr>
              <a:t>măsura </a:t>
            </a:r>
            <a:r>
              <a:rPr lang="ro-RO" sz="2000" dirty="0">
                <a:latin typeface="+mj-lt"/>
                <a:cs typeface="Times New Roman"/>
              </a:rPr>
              <a:t>în care modul de organizare a secvențelor de învățare încurajează eficacitatea maximă a fiecărui elev; </a:t>
            </a:r>
            <a:endParaRPr lang="ro-RO" sz="1800" dirty="0">
              <a:latin typeface="+mj-lt"/>
              <a:cs typeface="Times New Roman"/>
            </a:endParaRPr>
          </a:p>
          <a:p>
            <a:pPr marL="114300" lvl="0" indent="0" algn="just">
              <a:lnSpc>
                <a:spcPct val="86000"/>
              </a:lnSpc>
              <a:spcBef>
                <a:spcPts val="500"/>
              </a:spcBef>
              <a:spcAft>
                <a:spcPts val="1440"/>
              </a:spcAft>
              <a:buNone/>
            </a:pPr>
            <a:r>
              <a:rPr lang="ro-RO" sz="2000" dirty="0">
                <a:latin typeface="+mj-lt"/>
                <a:cs typeface="Times New Roman"/>
              </a:rPr>
              <a:t>c) </a:t>
            </a:r>
            <a:r>
              <a:rPr lang="ro-RO" sz="2000" b="1" dirty="0">
                <a:latin typeface="+mj-lt"/>
                <a:cs typeface="Times New Roman"/>
              </a:rPr>
              <a:t>capacitatea de înțelegere a instruirii </a:t>
            </a:r>
            <a:r>
              <a:rPr lang="ro-RO" sz="2000" dirty="0">
                <a:latin typeface="+mj-lt"/>
                <a:cs typeface="Times New Roman"/>
              </a:rPr>
              <a:t>sau aptitudinea elevului de a folosi instruirea, de a se perfecționa continuu în urmă formării date.</a:t>
            </a:r>
            <a:endParaRPr lang="ro-RO" sz="1800" dirty="0">
              <a:latin typeface="+mj-lt"/>
              <a:cs typeface="Times New Roman"/>
            </a:endParaRPr>
          </a:p>
          <a:p>
            <a:pPr marL="114300" lvl="0" indent="0" algn="just">
              <a:lnSpc>
                <a:spcPct val="86000"/>
              </a:lnSpc>
              <a:spcBef>
                <a:spcPts val="500"/>
              </a:spcBef>
              <a:spcAft>
                <a:spcPts val="1440"/>
              </a:spcAft>
              <a:buNone/>
            </a:pPr>
            <a:r>
              <a:rPr lang="ro-RO" sz="2000" i="1" dirty="0">
                <a:latin typeface="+mj-lt"/>
                <a:cs typeface="Times New Roman"/>
              </a:rPr>
              <a:t>Timpul real se va reduce cu de câte ori calitatea instruirii și capacitatea de înțelegere a instruirii vor fi ridicate (este cazul elevilor cu ritm rapid de învățare).</a:t>
            </a:r>
            <a:endParaRPr lang="ro-RO" sz="1800" dirty="0">
              <a:latin typeface="+mj-lt"/>
              <a:cs typeface="Times New Roman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2051054" y="3548064"/>
            <a:ext cx="9144000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Calibri" pitchFamily="34"/>
                <a:cs typeface="Times New Roman" pitchFamily="18"/>
              </a:rPr>
              <a:t>				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5944" t="36553" r="35944" b="50000"/>
          <a:stretch>
            <a:fillRect/>
          </a:stretch>
        </p:blipFill>
        <p:spPr>
          <a:xfrm>
            <a:off x="1763685" y="-27386"/>
            <a:ext cx="5041782" cy="1355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 noGrp="1"/>
          </p:cNvSpPr>
          <p:nvPr>
            <p:ph type="title"/>
          </p:nvPr>
        </p:nvSpPr>
        <p:spPr>
          <a:xfrm>
            <a:off x="457200" y="476667"/>
            <a:ext cx="8229600" cy="1143000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o-RO" sz="3200" b="1" dirty="0">
                <a:solidFill>
                  <a:srgbClr val="0070C0"/>
                </a:solidFill>
                <a:latin typeface="+mj-lt"/>
                <a:cs typeface="Times New Roman"/>
              </a:rPr>
              <a:t>Modelul complet al lui Carroll </a:t>
            </a:r>
            <a:br>
              <a:rPr lang="ro-RO" sz="3200" b="1" dirty="0">
                <a:solidFill>
                  <a:srgbClr val="0070C0"/>
                </a:solidFill>
                <a:latin typeface="+mj-lt"/>
                <a:cs typeface="Times New Roman"/>
              </a:rPr>
            </a:br>
            <a:endParaRPr lang="ro-RO" sz="3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l="31413" t="41172" r="26422" b="39236"/>
          <a:stretch>
            <a:fillRect/>
          </a:stretch>
        </p:blipFill>
        <p:spPr>
          <a:xfrm>
            <a:off x="179512" y="1412775"/>
            <a:ext cx="8907481" cy="2326855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83766" y="3501009"/>
            <a:ext cx="4366717" cy="2910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2"/>
          <p:cNvSpPr txBox="1">
            <a:spLocks noGrp="1"/>
          </p:cNvSpPr>
          <p:nvPr>
            <p:ph idx="1"/>
          </p:nvPr>
        </p:nvSpPr>
        <p:spPr>
          <a:xfrm>
            <a:off x="107504" y="620685"/>
            <a:ext cx="8712968" cy="5976664"/>
          </a:xfrm>
        </p:spPr>
        <p:txBody>
          <a:bodyPr/>
          <a:lstStyle/>
          <a:p>
            <a:pPr marL="0" lvl="0" indent="0" algn="just">
              <a:lnSpc>
                <a:spcPct val="86000"/>
              </a:lnSpc>
              <a:spcBef>
                <a:spcPts val="500"/>
              </a:spcBef>
              <a:buNone/>
            </a:pPr>
            <a:r>
              <a:rPr lang="ro-RO" sz="2000" b="1" dirty="0">
                <a:solidFill>
                  <a:srgbClr val="0070C0"/>
                </a:solidFill>
                <a:latin typeface="+mn-lt"/>
                <a:cs typeface="Times New Roman"/>
              </a:rPr>
              <a:t>B. Benjamin Bloom (1968) </a:t>
            </a:r>
            <a:endParaRPr lang="ro-RO" sz="2000" b="1" dirty="0" smtClean="0">
              <a:solidFill>
                <a:srgbClr val="0070C0"/>
              </a:solidFill>
              <a:latin typeface="+mn-lt"/>
              <a:cs typeface="Times New Roman"/>
            </a:endParaRPr>
          </a:p>
          <a:p>
            <a:pPr lvl="0" algn="just">
              <a:lnSpc>
                <a:spcPct val="86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o-RO" sz="2000" dirty="0" smtClean="0">
                <a:latin typeface="+mn-lt"/>
                <a:cs typeface="Times New Roman"/>
              </a:rPr>
              <a:t>și-a </a:t>
            </a:r>
            <a:r>
              <a:rPr lang="ro-RO" sz="2000" dirty="0">
                <a:latin typeface="+mn-lt"/>
                <a:cs typeface="Times New Roman"/>
              </a:rPr>
              <a:t>dat seama de “utopia teoretică” a lui Carroll; el a propus în locul acesteia o idee mai realistă: pe aceea de </a:t>
            </a:r>
            <a:r>
              <a:rPr lang="ro-RO" sz="2000" b="1" dirty="0">
                <a:latin typeface="+mn-lt"/>
                <a:cs typeface="Times New Roman"/>
              </a:rPr>
              <a:t>“standard minimal acceptabil” al performanței școlare</a:t>
            </a:r>
            <a:r>
              <a:rPr lang="ro-RO" sz="2000" dirty="0">
                <a:latin typeface="+mn-lt"/>
                <a:cs typeface="Times New Roman"/>
              </a:rPr>
              <a:t> sau de </a:t>
            </a:r>
            <a:r>
              <a:rPr lang="ro-RO" sz="2000" b="1" dirty="0">
                <a:latin typeface="+mn-lt"/>
                <a:cs typeface="Times New Roman"/>
              </a:rPr>
              <a:t>“nivel convențional de stăpânire a materiei</a:t>
            </a:r>
            <a:r>
              <a:rPr lang="ro-RO" sz="2000" b="1" dirty="0" smtClean="0">
                <a:latin typeface="+mn-lt"/>
                <a:cs typeface="Times New Roman"/>
              </a:rPr>
              <a:t>”, </a:t>
            </a:r>
            <a:r>
              <a:rPr lang="ro-RO" sz="2000" b="1" dirty="0">
                <a:latin typeface="+mn-lt"/>
                <a:cs typeface="Times New Roman"/>
              </a:rPr>
              <a:t>comun pentru toți </a:t>
            </a:r>
            <a:r>
              <a:rPr lang="ro-RO" sz="2000" b="1" dirty="0" smtClean="0">
                <a:latin typeface="+mn-lt"/>
                <a:cs typeface="Times New Roman"/>
              </a:rPr>
              <a:t>elevii.</a:t>
            </a:r>
          </a:p>
          <a:p>
            <a:pPr lvl="0" algn="just">
              <a:lnSpc>
                <a:spcPct val="86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o-RO" sz="2000" dirty="0" smtClean="0">
                <a:latin typeface="+mn-lt"/>
                <a:cs typeface="Times New Roman"/>
              </a:rPr>
              <a:t>a </a:t>
            </a:r>
            <a:r>
              <a:rPr lang="ro-RO" sz="2000" dirty="0">
                <a:latin typeface="+mn-lt"/>
                <a:cs typeface="Times New Roman"/>
              </a:rPr>
              <a:t>transformat acest model conceptual de învăţare şcolară într-un model funcţional pentru învăţarea deplină: </a:t>
            </a:r>
            <a:endParaRPr lang="ro-RO" sz="2000" dirty="0" smtClean="0">
              <a:latin typeface="+mn-lt"/>
              <a:cs typeface="Times New Roman"/>
            </a:endParaRPr>
          </a:p>
          <a:p>
            <a:pPr marL="1085850" lvl="1" indent="-457200" algn="just">
              <a:lnSpc>
                <a:spcPct val="86000"/>
              </a:lnSpc>
              <a:spcBef>
                <a:spcPts val="500"/>
              </a:spcBef>
              <a:buFont typeface="Wingdings" pitchFamily="2"/>
              <a:buChar char="§"/>
            </a:pPr>
            <a:r>
              <a:rPr lang="fr-FR" sz="2000" dirty="0" smtClean="0">
                <a:latin typeface="+mn-lt"/>
                <a:cs typeface="Times New Roman"/>
              </a:rPr>
              <a:t>a </a:t>
            </a:r>
            <a:r>
              <a:rPr lang="fr-FR" sz="2000" dirty="0" err="1">
                <a:latin typeface="+mn-lt"/>
                <a:cs typeface="Times New Roman"/>
              </a:rPr>
              <a:t>considerat</a:t>
            </a:r>
            <a:r>
              <a:rPr lang="fr-FR" sz="2000" dirty="0">
                <a:latin typeface="+mn-lt"/>
                <a:cs typeface="Times New Roman"/>
              </a:rPr>
              <a:t> </a:t>
            </a:r>
            <a:r>
              <a:rPr lang="fr-FR" sz="2000" dirty="0" err="1">
                <a:latin typeface="+mn-lt"/>
                <a:cs typeface="Times New Roman"/>
              </a:rPr>
              <a:t>că</a:t>
            </a:r>
            <a:r>
              <a:rPr lang="fr-FR" sz="2000" dirty="0">
                <a:latin typeface="+mn-lt"/>
                <a:cs typeface="Times New Roman"/>
              </a:rPr>
              <a:t> </a:t>
            </a:r>
            <a:r>
              <a:rPr lang="fr-FR" sz="2000" dirty="0" err="1">
                <a:latin typeface="+mn-lt"/>
                <a:cs typeface="Times New Roman"/>
              </a:rPr>
              <a:t>timpul</a:t>
            </a:r>
            <a:r>
              <a:rPr lang="fr-FR" sz="2000" dirty="0">
                <a:latin typeface="+mn-lt"/>
                <a:cs typeface="Times New Roman"/>
              </a:rPr>
              <a:t> </a:t>
            </a:r>
            <a:r>
              <a:rPr lang="fr-FR" sz="2000" dirty="0" err="1">
                <a:latin typeface="+mn-lt"/>
                <a:cs typeface="Times New Roman"/>
              </a:rPr>
              <a:t>petrecut</a:t>
            </a:r>
            <a:r>
              <a:rPr lang="fr-FR" sz="2000" dirty="0">
                <a:latin typeface="+mn-lt"/>
                <a:cs typeface="Times New Roman"/>
              </a:rPr>
              <a:t> </a:t>
            </a:r>
            <a:r>
              <a:rPr lang="fr-FR" sz="2000" dirty="0" err="1">
                <a:latin typeface="+mn-lt"/>
                <a:cs typeface="Times New Roman"/>
              </a:rPr>
              <a:t>și</a:t>
            </a:r>
            <a:r>
              <a:rPr lang="fr-FR" sz="2000" dirty="0">
                <a:latin typeface="+mn-lt"/>
                <a:cs typeface="Times New Roman"/>
              </a:rPr>
              <a:t> </a:t>
            </a:r>
            <a:r>
              <a:rPr lang="fr-FR" sz="2000" dirty="0" err="1">
                <a:latin typeface="+mn-lt"/>
                <a:cs typeface="Times New Roman"/>
              </a:rPr>
              <a:t>timpul</a:t>
            </a:r>
            <a:r>
              <a:rPr lang="fr-FR" sz="2000" dirty="0">
                <a:latin typeface="+mn-lt"/>
                <a:cs typeface="Times New Roman"/>
              </a:rPr>
              <a:t> </a:t>
            </a:r>
            <a:r>
              <a:rPr lang="fr-FR" sz="2000" dirty="0" err="1">
                <a:latin typeface="+mn-lt"/>
                <a:cs typeface="Times New Roman"/>
              </a:rPr>
              <a:t>necesar</a:t>
            </a:r>
            <a:r>
              <a:rPr lang="fr-FR" sz="2000" dirty="0">
                <a:latin typeface="+mn-lt"/>
                <a:cs typeface="Times New Roman"/>
              </a:rPr>
              <a:t> au </a:t>
            </a:r>
            <a:r>
              <a:rPr lang="fr-FR" sz="2000" dirty="0" err="1">
                <a:latin typeface="+mn-lt"/>
                <a:cs typeface="Times New Roman"/>
              </a:rPr>
              <a:t>fost</a:t>
            </a:r>
            <a:r>
              <a:rPr lang="fr-FR" sz="2000" dirty="0">
                <a:latin typeface="+mn-lt"/>
                <a:cs typeface="Times New Roman"/>
              </a:rPr>
              <a:t> </a:t>
            </a:r>
            <a:r>
              <a:rPr lang="fr-FR" sz="2000" dirty="0" err="1">
                <a:latin typeface="+mn-lt"/>
                <a:cs typeface="Times New Roman"/>
              </a:rPr>
              <a:t>influențați</a:t>
            </a:r>
            <a:r>
              <a:rPr lang="fr-FR" sz="2000" dirty="0">
                <a:latin typeface="+mn-lt"/>
                <a:cs typeface="Times New Roman"/>
              </a:rPr>
              <a:t> </a:t>
            </a:r>
            <a:r>
              <a:rPr lang="fr-FR" sz="2000" dirty="0" err="1">
                <a:latin typeface="+mn-lt"/>
                <a:cs typeface="Times New Roman"/>
              </a:rPr>
              <a:t>atât</a:t>
            </a:r>
            <a:r>
              <a:rPr lang="fr-FR" sz="2000" dirty="0">
                <a:latin typeface="+mn-lt"/>
                <a:cs typeface="Times New Roman"/>
              </a:rPr>
              <a:t> de </a:t>
            </a:r>
            <a:r>
              <a:rPr lang="fr-FR" sz="2000" b="1" dirty="0" err="1">
                <a:latin typeface="+mn-lt"/>
                <a:cs typeface="Times New Roman"/>
              </a:rPr>
              <a:t>caracteristicile</a:t>
            </a:r>
            <a:r>
              <a:rPr lang="fr-FR" sz="2000" b="1" dirty="0">
                <a:latin typeface="+mn-lt"/>
                <a:cs typeface="Times New Roman"/>
              </a:rPr>
              <a:t> </a:t>
            </a:r>
            <a:r>
              <a:rPr lang="fr-FR" sz="2000" b="1" dirty="0" err="1">
                <a:latin typeface="+mn-lt"/>
                <a:cs typeface="Times New Roman"/>
              </a:rPr>
              <a:t>individuale</a:t>
            </a:r>
            <a:r>
              <a:rPr lang="fr-FR" sz="2000" b="1" dirty="0">
                <a:latin typeface="+mn-lt"/>
                <a:cs typeface="Times New Roman"/>
              </a:rPr>
              <a:t> ale </a:t>
            </a:r>
            <a:r>
              <a:rPr lang="fr-FR" sz="2000" b="1" dirty="0" err="1">
                <a:latin typeface="+mn-lt"/>
                <a:cs typeface="Times New Roman"/>
              </a:rPr>
              <a:t>elevului</a:t>
            </a:r>
            <a:r>
              <a:rPr lang="fr-FR" sz="2000" dirty="0">
                <a:latin typeface="+mn-lt"/>
                <a:cs typeface="Times New Roman"/>
              </a:rPr>
              <a:t>, </a:t>
            </a:r>
            <a:r>
              <a:rPr lang="fr-FR" sz="2000" dirty="0" err="1">
                <a:latin typeface="+mn-lt"/>
                <a:cs typeface="Times New Roman"/>
              </a:rPr>
              <a:t>cât</a:t>
            </a:r>
            <a:r>
              <a:rPr lang="fr-FR" sz="2000" dirty="0">
                <a:latin typeface="+mn-lt"/>
                <a:cs typeface="Times New Roman"/>
              </a:rPr>
              <a:t> </a:t>
            </a:r>
            <a:r>
              <a:rPr lang="fr-FR" sz="2000" dirty="0" err="1">
                <a:latin typeface="+mn-lt"/>
                <a:cs typeface="Times New Roman"/>
              </a:rPr>
              <a:t>și</a:t>
            </a:r>
            <a:r>
              <a:rPr lang="fr-FR" sz="2000" dirty="0">
                <a:latin typeface="+mn-lt"/>
                <a:cs typeface="Times New Roman"/>
              </a:rPr>
              <a:t> de </a:t>
            </a:r>
            <a:r>
              <a:rPr lang="fr-FR" sz="2000" b="1" dirty="0" err="1">
                <a:latin typeface="+mn-lt"/>
                <a:cs typeface="Times New Roman"/>
              </a:rPr>
              <a:t>caracteristicile</a:t>
            </a:r>
            <a:r>
              <a:rPr lang="fr-FR" sz="2000" b="1" dirty="0">
                <a:latin typeface="+mn-lt"/>
                <a:cs typeface="Times New Roman"/>
              </a:rPr>
              <a:t> </a:t>
            </a:r>
            <a:r>
              <a:rPr lang="fr-FR" sz="2000" b="1" dirty="0" err="1">
                <a:latin typeface="+mn-lt"/>
                <a:cs typeface="Times New Roman"/>
              </a:rPr>
              <a:t>procesului</a:t>
            </a:r>
            <a:r>
              <a:rPr lang="fr-FR" sz="2000" b="1" dirty="0">
                <a:latin typeface="+mn-lt"/>
                <a:cs typeface="Times New Roman"/>
              </a:rPr>
              <a:t> de </a:t>
            </a:r>
            <a:r>
              <a:rPr lang="fr-FR" sz="2000" b="1" dirty="0" smtClean="0">
                <a:latin typeface="+mn-lt"/>
                <a:cs typeface="Times New Roman"/>
              </a:rPr>
              <a:t>instruire.</a:t>
            </a:r>
            <a:endParaRPr lang="ro-RO" sz="2000" dirty="0" smtClean="0">
              <a:latin typeface="+mn-lt"/>
              <a:cs typeface="Times New Roman"/>
            </a:endParaRPr>
          </a:p>
          <a:p>
            <a:pPr marL="1085850" lvl="1" indent="-457200" algn="just">
              <a:lnSpc>
                <a:spcPct val="86000"/>
              </a:lnSpc>
              <a:spcBef>
                <a:spcPts val="500"/>
              </a:spcBef>
              <a:buFont typeface="Wingdings" pitchFamily="2"/>
              <a:buChar char="§"/>
            </a:pPr>
            <a:r>
              <a:rPr lang="ro-RO" sz="2000" dirty="0" smtClean="0">
                <a:latin typeface="+mn-lt"/>
                <a:cs typeface="Times New Roman"/>
              </a:rPr>
              <a:t>Timpul </a:t>
            </a:r>
            <a:r>
              <a:rPr lang="ro-RO" sz="2000" dirty="0">
                <a:latin typeface="+mn-lt"/>
                <a:cs typeface="Times New Roman"/>
              </a:rPr>
              <a:t>petrecut a fost determinat de </a:t>
            </a:r>
            <a:r>
              <a:rPr lang="ro-RO" sz="2000" i="1" dirty="0">
                <a:latin typeface="+mn-lt"/>
                <a:cs typeface="Times New Roman"/>
              </a:rPr>
              <a:t>perseverența elevului</a:t>
            </a:r>
            <a:r>
              <a:rPr lang="ro-RO" sz="2000" dirty="0">
                <a:latin typeface="+mn-lt"/>
                <a:cs typeface="Times New Roman"/>
              </a:rPr>
              <a:t> - timpul pe care un copil este dispus să-l petreacă activ în învățare și de ceea ce el a numit </a:t>
            </a:r>
            <a:r>
              <a:rPr lang="ro-RO" sz="2000" i="1" dirty="0">
                <a:latin typeface="+mn-lt"/>
                <a:cs typeface="Times New Roman"/>
              </a:rPr>
              <a:t>oportunitatea de </a:t>
            </a:r>
            <a:r>
              <a:rPr lang="ro-RO" sz="2000" i="1" dirty="0" smtClean="0">
                <a:latin typeface="+mn-lt"/>
                <a:cs typeface="Times New Roman"/>
              </a:rPr>
              <a:t>învățare</a:t>
            </a:r>
            <a:r>
              <a:rPr lang="ro-RO" sz="2000" dirty="0" smtClean="0">
                <a:latin typeface="+mn-lt"/>
                <a:cs typeface="Times New Roman"/>
              </a:rPr>
              <a:t> </a:t>
            </a:r>
            <a:r>
              <a:rPr lang="ro-RO" sz="2000" i="1" dirty="0">
                <a:latin typeface="+mn-lt"/>
                <a:cs typeface="Times New Roman"/>
              </a:rPr>
              <a:t>-</a:t>
            </a:r>
            <a:r>
              <a:rPr lang="ro-RO" sz="2000" dirty="0">
                <a:latin typeface="+mn-lt"/>
                <a:cs typeface="Times New Roman"/>
              </a:rPr>
              <a:t> timpul alocat învățării în sala de </a:t>
            </a:r>
            <a:r>
              <a:rPr lang="ro-RO" sz="2000" dirty="0" smtClean="0">
                <a:latin typeface="+mn-lt"/>
                <a:cs typeface="Times New Roman"/>
              </a:rPr>
              <a:t>clasă.</a:t>
            </a:r>
          </a:p>
          <a:p>
            <a:pPr marL="1085850" lvl="1" indent="-457200" algn="just">
              <a:lnSpc>
                <a:spcPct val="86000"/>
              </a:lnSpc>
              <a:spcBef>
                <a:spcPts val="500"/>
              </a:spcBef>
              <a:buFont typeface="Wingdings" pitchFamily="2"/>
              <a:buChar char="§"/>
            </a:pPr>
            <a:r>
              <a:rPr lang="ro-RO" sz="2000" dirty="0" smtClean="0">
                <a:latin typeface="+mn-lt"/>
                <a:cs typeface="Times New Roman"/>
              </a:rPr>
              <a:t>dacă </a:t>
            </a:r>
            <a:r>
              <a:rPr lang="ro-RO" sz="2000" dirty="0">
                <a:latin typeface="+mn-lt"/>
                <a:cs typeface="Times New Roman"/>
              </a:rPr>
              <a:t>aptitudinile pot prognoza timpul de care un elev va avea nevoie să înveţe, dar nu şi nivelul pe care îl poate atinge, e posibil să fixăm nivelul de învăţare la care se doreşte să se </a:t>
            </a:r>
            <a:r>
              <a:rPr lang="ro-RO" sz="2000" dirty="0" smtClean="0">
                <a:latin typeface="+mn-lt"/>
                <a:cs typeface="Times New Roman"/>
              </a:rPr>
              <a:t>ajungă.</a:t>
            </a:r>
          </a:p>
          <a:p>
            <a:pPr marL="1085850" lvl="1" indent="-457200" algn="just">
              <a:lnSpc>
                <a:spcPct val="86000"/>
              </a:lnSpc>
              <a:spcBef>
                <a:spcPts val="500"/>
              </a:spcBef>
              <a:buFont typeface="Wingdings" pitchFamily="2"/>
              <a:buChar char="§"/>
            </a:pPr>
            <a:r>
              <a:rPr lang="ro-RO" sz="2000" b="1" dirty="0" smtClean="0">
                <a:latin typeface="+mn-lt"/>
                <a:cs typeface="Times New Roman"/>
              </a:rPr>
              <a:t>cu </a:t>
            </a:r>
            <a:r>
              <a:rPr lang="ro-RO" sz="2000" b="1" dirty="0">
                <a:latin typeface="+mn-lt"/>
                <a:cs typeface="Times New Roman"/>
              </a:rPr>
              <a:t>alte cuvinte, vorbim despre un „standard de performanţă</a:t>
            </a:r>
            <a:r>
              <a:rPr lang="ro-RO" sz="2000" b="1" dirty="0" smtClean="0">
                <a:latin typeface="+mn-lt"/>
                <a:cs typeface="Times New Roman"/>
              </a:rPr>
              <a:t>”.</a:t>
            </a:r>
          </a:p>
          <a:p>
            <a:pPr marL="1085850" lvl="1" indent="-457200" algn="just">
              <a:lnSpc>
                <a:spcPct val="86000"/>
              </a:lnSpc>
              <a:spcBef>
                <a:spcPts val="500"/>
              </a:spcBef>
              <a:buFont typeface="Wingdings" pitchFamily="2"/>
              <a:buChar char="§"/>
            </a:pPr>
            <a:r>
              <a:rPr lang="ro-RO" sz="2000" dirty="0" smtClean="0">
                <a:latin typeface="+mn-lt"/>
                <a:cs typeface="Times New Roman"/>
              </a:rPr>
              <a:t>variabilele </a:t>
            </a:r>
            <a:r>
              <a:rPr lang="ro-RO" sz="2000" dirty="0">
                <a:latin typeface="+mn-lt"/>
                <a:cs typeface="Times New Roman"/>
              </a:rPr>
              <a:t>ce pot fi controlate de profesor – „oportunitatea de a învăţa” şi „calitatea instruirii” – acesta ar putea asigura atingerea acestui standard de către fiecare elev. </a:t>
            </a: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endParaRPr lang="ro-RO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2236</Words>
  <Application>Microsoft Office PowerPoint</Application>
  <PresentationFormat>On-screen Show (4:3)</PresentationFormat>
  <Paragraphs>202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Temă Office</vt:lpstr>
      <vt:lpstr>Învățarea în clasă  (ÎNVĂȚAREA DEPLINĂ/MASTERY LEARNING),  un model de instruire mereu actual</vt:lpstr>
      <vt:lpstr>PowerPoint Presentation</vt:lpstr>
      <vt:lpstr>Situația actuală versus Situația ideală</vt:lpstr>
      <vt:lpstr>PowerPoint Presentation</vt:lpstr>
      <vt:lpstr> Ce spune Teoria ÎNVĂȚĂRII DEPLINE  (MASTERY LEARNING)? </vt:lpstr>
      <vt:lpstr>A. Modelul lui Carroll (1963), (A model of school learning) </vt:lpstr>
      <vt:lpstr>PowerPoint Presentation</vt:lpstr>
      <vt:lpstr>Modelul complet al lui Carroll  </vt:lpstr>
      <vt:lpstr>PowerPoint Presentation</vt:lpstr>
      <vt:lpstr>PowerPoint Presentation</vt:lpstr>
      <vt:lpstr>PowerPoint Presentation</vt:lpstr>
      <vt:lpstr>Planificarea învăţării depline (Planning for Mastery)  </vt:lpstr>
      <vt:lpstr>PowerPoint Presentation</vt:lpstr>
      <vt:lpstr>PowerPoint Presentation</vt:lpstr>
      <vt:lpstr>Evaluarea pentru învăţare deplină  (Grading for Mastery)</vt:lpstr>
      <vt:lpstr>PowerPoint Presentation</vt:lpstr>
      <vt:lpstr>1. Problema</vt:lpstr>
      <vt:lpstr>2. Ipoteza cercetării</vt:lpstr>
      <vt:lpstr>3. Obiectivele cercetării</vt:lpstr>
      <vt:lpstr>4. Organizarea cercetării </vt:lpstr>
      <vt:lpstr>REZULTATE OBȚINUTE </vt:lpstr>
      <vt:lpstr>PowerPoint Presentation</vt:lpstr>
      <vt:lpstr>Efecte secundare scontate </vt:lpstr>
      <vt:lpstr>  Efecte nescontate </vt:lpstr>
      <vt:lpstr>Ce spune practica?  Posibilități și limite …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Învățarea în clasă  (ÎNVĂȚAREA DEPLINĂ/MASTERY LEARNING),  un model de instruire mereu actual</dc:title>
  <dc:creator>MATE10</dc:creator>
  <cp:lastModifiedBy>Of_Calcul</cp:lastModifiedBy>
  <cp:revision>29</cp:revision>
  <dcterms:created xsi:type="dcterms:W3CDTF">2019-02-25T18:11:12Z</dcterms:created>
  <dcterms:modified xsi:type="dcterms:W3CDTF">2019-03-04T09:08:51Z</dcterms:modified>
</cp:coreProperties>
</file>